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9" r:id="rId21"/>
    <p:sldId id="280" r:id="rId22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 snapToGrid="0">
      <p:cViewPr varScale="1">
        <p:scale>
          <a:sx n="47" d="100"/>
          <a:sy n="47" d="100"/>
        </p:scale>
        <p:origin x="6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1387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1561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ed6f18cfb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ed6f18cfb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0ed6f18cfb_1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656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0ed6f18cfb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0ed6f18cfb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0ed6f18cfb_1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2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0ed6f18cfb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0ed6f18cfb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0ed6f18cfb_1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76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0ed6f18cfb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0ed6f18cfb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0ed6f18cfb_1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737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0ed6f18cfb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0ed6f18cfb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0ed6f18cfb_1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90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ed6f18cfb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0ed6f18cfb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0ed6f18cfb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546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0ed6f18cfb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0ed6f18cfb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0ed6f18cfb_1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2138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ed6f18cfb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0ed6f18cfb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0ed6f18cfb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453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0ed6f18cfb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0ed6f18cfb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0ed6f18cfb_1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93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ed6f18cfb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0ed6f18cfb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0ed6f18cfb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33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8732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0ed6f18cfb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0ed6f18cfb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0ed6f18cfb_1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759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947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969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089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84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100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95062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0ed6f18c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0ed6f18c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0ed6f18cfb_1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14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9563100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/12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aglasem.com/ncert-books-class-11-maths-chapter-5/" TargetMode="External"/><Relationship Id="rId7" Type="http://schemas.openxmlformats.org/officeDocument/2006/relationships/hyperlink" Target="https://www.slideshare.net/DeepanshuChowdhary/complex-numbers-and-quadratic-equations-5879455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durev.in/studytube/PPT-Complex-Numbers-Quadratic-Equations/7497391d-c24f-4777-baa5-4cae97446904_p" TargetMode="External"/><Relationship Id="rId5" Type="http://schemas.openxmlformats.org/officeDocument/2006/relationships/hyperlink" Target="https://www.tiwariacademy.com/ncert-solutions/class-11/maths/chapter-5/" TargetMode="External"/><Relationship Id="rId4" Type="http://schemas.openxmlformats.org/officeDocument/2006/relationships/hyperlink" Target="https://dpsguwahati.org/hw%2020-21/Maths,Complex%20Numbers%20and%20Quadratic%20Equations,ClassXI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0000"/>
          </a:srgb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15782544" y="0"/>
            <a:ext cx="2505456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06680" y="1338742"/>
            <a:ext cx="15697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an International CBSE Finger Print School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Coimbatore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237978" y="3110886"/>
            <a:ext cx="1569720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SzPts val="3500"/>
            </a:pPr>
            <a:r>
              <a:rPr lang="en-US" sz="3500" b="1" i="0" u="none" strike="noStrike" cap="none" dirty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SUBJECT </a:t>
            </a:r>
            <a:r>
              <a:rPr lang="en-US" sz="35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NAME - </a:t>
            </a:r>
            <a:r>
              <a:rPr lang="en-US" sz="3500" b="1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041 MATHEMATICS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GRADE-XI</a:t>
            </a:r>
            <a:endParaRPr sz="36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246888" y="5711737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 </a:t>
            </a:r>
            <a:r>
              <a:rPr lang="en-US" sz="35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r>
            <a:endParaRPr sz="3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426720" y="7697367"/>
            <a:ext cx="15620999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500" i="0" u="none" strike="noStrike" cap="none" dirty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  </a:t>
            </a:r>
            <a:r>
              <a:rPr lang="en-US" sz="3500" i="0" u="none" strike="noStrike" cap="none" dirty="0" smtClean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TOPIC </a:t>
            </a:r>
            <a:r>
              <a:rPr lang="en-US" sz="3500" i="0" u="none" strike="noStrike" cap="none" dirty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– </a:t>
            </a:r>
            <a:r>
              <a:rPr lang="en-US" sz="3500" dirty="0" smtClean="0">
                <a:solidFill>
                  <a:schemeClr val="tx1"/>
                </a:solidFill>
                <a:latin typeface="Cambria" pitchFamily="18" charset="0"/>
              </a:rPr>
              <a:t>COMPLEX NUMBERS AND QUADRATIC EQUATIONS</a:t>
            </a:r>
            <a:endParaRPr lang="en-US" sz="35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84880" y="409863"/>
            <a:ext cx="1741981" cy="10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5">
            <a:alphaModFix/>
          </a:blip>
          <a:srcRect l="-6086" t="-4756" b="35791"/>
          <a:stretch/>
        </p:blipFill>
        <p:spPr>
          <a:xfrm>
            <a:off x="5475418" y="487679"/>
            <a:ext cx="4706436" cy="88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12/06/23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COMPLEX NUMBERS AND QUADRATIC EQUATIONS/041 MATHEMATHICS/MADHANKUMAR A /MATHS/SNS ACADEMY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841823" y="2391885"/>
            <a:ext cx="8734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 smtClean="0">
                <a:solidFill>
                  <a:srgbClr val="FF0000"/>
                </a:solidFill>
              </a:rPr>
              <a:t>Modulus</a:t>
            </a:r>
            <a:r>
              <a:rPr lang="en-US" sz="3200" spc="30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/Absolute</a:t>
            </a:r>
            <a:r>
              <a:rPr lang="en-US" sz="3200" spc="20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value</a:t>
            </a:r>
            <a:r>
              <a:rPr lang="en-US" sz="3200" spc="10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of</a:t>
            </a:r>
            <a:r>
              <a:rPr lang="en-US" sz="3200" spc="-10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Complex</a:t>
            </a:r>
            <a:r>
              <a:rPr lang="en-US" sz="3200" spc="30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Number</a:t>
            </a:r>
            <a:endParaRPr lang="en-US" sz="3200" dirty="0"/>
          </a:p>
        </p:txBody>
      </p:sp>
      <p:sp>
        <p:nvSpPr>
          <p:cNvPr id="9" name="object 3"/>
          <p:cNvSpPr txBox="1"/>
          <p:nvPr/>
        </p:nvSpPr>
        <p:spPr>
          <a:xfrm>
            <a:off x="3516938" y="3824119"/>
            <a:ext cx="7539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4431618" y="3824119"/>
            <a:ext cx="437065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7470" algn="l"/>
              </a:tabLst>
            </a:pPr>
            <a:r>
              <a:rPr sz="2800" spc="-15" dirty="0">
                <a:latin typeface="Arial MT"/>
                <a:cs typeface="Arial MT"/>
              </a:rPr>
              <a:t>|</a:t>
            </a:r>
            <a:r>
              <a:rPr sz="2800" spc="-5" dirty="0">
                <a:latin typeface="Arial MT"/>
                <a:cs typeface="Arial MT"/>
              </a:rPr>
              <a:t>3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+ </a:t>
            </a:r>
            <a:r>
              <a:rPr sz="2800" spc="-15" dirty="0">
                <a:latin typeface="Arial MT"/>
                <a:cs typeface="Arial MT"/>
              </a:rPr>
              <a:t>4</a:t>
            </a:r>
            <a:r>
              <a:rPr sz="2800" dirty="0">
                <a:latin typeface="Arial MT"/>
                <a:cs typeface="Arial MT"/>
              </a:rPr>
              <a:t>i|	=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3516939" y="4740298"/>
            <a:ext cx="8423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b)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4431618" y="4740298"/>
            <a:ext cx="434901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9850" algn="l"/>
              </a:tabLst>
            </a:pPr>
            <a:r>
              <a:rPr sz="2800" spc="-15" dirty="0">
                <a:latin typeface="Arial MT"/>
                <a:cs typeface="Arial MT"/>
              </a:rPr>
              <a:t>|</a:t>
            </a:r>
            <a:r>
              <a:rPr sz="2800" spc="-5" dirty="0">
                <a:latin typeface="Arial MT"/>
                <a:cs typeface="Arial MT"/>
              </a:rPr>
              <a:t>5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12</a:t>
            </a:r>
            <a:r>
              <a:rPr sz="2800" spc="-15" dirty="0">
                <a:latin typeface="Arial MT"/>
                <a:cs typeface="Arial MT"/>
              </a:rPr>
              <a:t>i</a:t>
            </a:r>
            <a:r>
              <a:rPr sz="2800" dirty="0">
                <a:latin typeface="Arial MT"/>
                <a:cs typeface="Arial MT"/>
              </a:rPr>
              <a:t>|	=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3516939" y="5618122"/>
            <a:ext cx="7954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c)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4431618" y="5618123"/>
            <a:ext cx="464303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1765" algn="l"/>
              </a:tabLst>
            </a:pPr>
            <a:r>
              <a:rPr sz="2800" spc="-10" dirty="0">
                <a:latin typeface="Arial MT"/>
                <a:cs typeface="Arial MT"/>
              </a:rPr>
              <a:t>|6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8i|	</a:t>
            </a:r>
            <a:r>
              <a:rPr sz="2800" dirty="0">
                <a:latin typeface="Arial MT"/>
                <a:cs typeface="Arial MT"/>
              </a:rPr>
              <a:t>=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 MT"/>
                <a:cs typeface="Arial MT"/>
              </a:rPr>
              <a:t>|-24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10i|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=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3516939" y="6496326"/>
            <a:ext cx="8423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MT"/>
                <a:cs typeface="Arial MT"/>
              </a:rPr>
              <a:t>d)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6772863" y="3783556"/>
            <a:ext cx="6349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6570171" y="4582436"/>
            <a:ext cx="11977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13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6601794" y="5586194"/>
            <a:ext cx="11977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7094208" y="6431487"/>
            <a:ext cx="11977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26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0" name="object 12"/>
          <p:cNvGrpSpPr/>
          <p:nvPr/>
        </p:nvGrpSpPr>
        <p:grpSpPr>
          <a:xfrm>
            <a:off x="9908811" y="4107913"/>
            <a:ext cx="5036185" cy="2562860"/>
            <a:chOff x="5544629" y="2694749"/>
            <a:chExt cx="5036185" cy="2562860"/>
          </a:xfrm>
        </p:grpSpPr>
        <p:pic>
          <p:nvPicPr>
            <p:cNvPr id="21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3267" y="2882464"/>
              <a:ext cx="4978908" cy="2346379"/>
            </a:xfrm>
            <a:prstGeom prst="rect">
              <a:avLst/>
            </a:prstGeom>
          </p:spPr>
        </p:pic>
        <p:sp>
          <p:nvSpPr>
            <p:cNvPr id="22" name="object 14"/>
            <p:cNvSpPr/>
            <p:nvPr/>
          </p:nvSpPr>
          <p:spPr>
            <a:xfrm>
              <a:off x="5558916" y="2709036"/>
              <a:ext cx="5007610" cy="2534285"/>
            </a:xfrm>
            <a:custGeom>
              <a:avLst/>
              <a:gdLst/>
              <a:ahLst/>
              <a:cxnLst/>
              <a:rect l="l" t="t" r="r" b="b"/>
              <a:pathLst>
                <a:path w="5007609" h="2534285">
                  <a:moveTo>
                    <a:pt x="0" y="2534031"/>
                  </a:moveTo>
                  <a:lnTo>
                    <a:pt x="5007483" y="2534031"/>
                  </a:lnTo>
                  <a:lnTo>
                    <a:pt x="5007483" y="0"/>
                  </a:lnTo>
                  <a:lnTo>
                    <a:pt x="0" y="0"/>
                  </a:lnTo>
                  <a:lnTo>
                    <a:pt x="0" y="253403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9"/>
          <p:cNvSpPr txBox="1"/>
          <p:nvPr/>
        </p:nvSpPr>
        <p:spPr>
          <a:xfrm>
            <a:off x="10239549" y="3325090"/>
            <a:ext cx="1834688" cy="39946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-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imaginary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ldNum" idx="12"/>
          </p:nvPr>
        </p:nvSpPr>
        <p:spPr>
          <a:xfrm>
            <a:off x="15281564" y="953539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grpSp>
        <p:nvGrpSpPr>
          <p:cNvPr id="6" name="object 2"/>
          <p:cNvGrpSpPr/>
          <p:nvPr/>
        </p:nvGrpSpPr>
        <p:grpSpPr>
          <a:xfrm>
            <a:off x="2804090" y="1727489"/>
            <a:ext cx="11784746" cy="6668366"/>
            <a:chOff x="1058417" y="771525"/>
            <a:chExt cx="10240645" cy="5534025"/>
          </a:xfrm>
        </p:grpSpPr>
        <p:pic>
          <p:nvPicPr>
            <p:cNvPr id="7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567" y="1310640"/>
              <a:ext cx="9047988" cy="4937760"/>
            </a:xfrm>
            <a:prstGeom prst="rect">
              <a:avLst/>
            </a:prstGeom>
          </p:spPr>
        </p:pic>
        <p:sp>
          <p:nvSpPr>
            <p:cNvPr id="8" name="object 4"/>
            <p:cNvSpPr/>
            <p:nvPr/>
          </p:nvSpPr>
          <p:spPr>
            <a:xfrm>
              <a:off x="1086992" y="1282065"/>
              <a:ext cx="9105265" cy="4994910"/>
            </a:xfrm>
            <a:custGeom>
              <a:avLst/>
              <a:gdLst/>
              <a:ahLst/>
              <a:cxnLst/>
              <a:rect l="l" t="t" r="r" b="b"/>
              <a:pathLst>
                <a:path w="9105265" h="4994910">
                  <a:moveTo>
                    <a:pt x="0" y="4994910"/>
                  </a:moveTo>
                  <a:lnTo>
                    <a:pt x="9105138" y="4994910"/>
                  </a:lnTo>
                  <a:lnTo>
                    <a:pt x="9105138" y="0"/>
                  </a:lnTo>
                  <a:lnTo>
                    <a:pt x="0" y="0"/>
                  </a:lnTo>
                  <a:lnTo>
                    <a:pt x="0" y="4994910"/>
                  </a:lnTo>
                  <a:close/>
                </a:path>
              </a:pathLst>
            </a:custGeom>
            <a:ln w="571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10242803" y="800100"/>
              <a:ext cx="1027430" cy="431800"/>
            </a:xfrm>
            <a:custGeom>
              <a:avLst/>
              <a:gdLst/>
              <a:ahLst/>
              <a:cxnLst/>
              <a:rect l="l" t="t" r="r" b="b"/>
              <a:pathLst>
                <a:path w="1027429" h="431800">
                  <a:moveTo>
                    <a:pt x="0" y="431291"/>
                  </a:moveTo>
                  <a:lnTo>
                    <a:pt x="1027176" y="431291"/>
                  </a:lnTo>
                  <a:lnTo>
                    <a:pt x="1027176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13609572" y="1893121"/>
            <a:ext cx="886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-5" dirty="0" err="1" smtClean="0"/>
              <a:t>i</a:t>
            </a:r>
            <a:r>
              <a:rPr lang="en-US" sz="2000" spc="-45" dirty="0" smtClean="0"/>
              <a:t> </a:t>
            </a:r>
            <a:r>
              <a:rPr lang="en-US" sz="2000" spc="-5" dirty="0" smtClean="0"/>
              <a:t>=</a:t>
            </a:r>
            <a:r>
              <a:rPr lang="en-US" sz="2000" spc="-45" dirty="0" smtClean="0"/>
              <a:t> </a:t>
            </a:r>
            <a:r>
              <a:rPr lang="en-US" sz="2000" spc="-5" dirty="0" smtClean="0"/>
              <a:t>√-1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3222893" y="455325"/>
            <a:ext cx="96654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object 2"/>
          <p:cNvGrpSpPr/>
          <p:nvPr/>
        </p:nvGrpSpPr>
        <p:grpSpPr>
          <a:xfrm>
            <a:off x="3940834" y="1858494"/>
            <a:ext cx="9130930" cy="6329542"/>
            <a:chOff x="1093724" y="1276603"/>
            <a:chExt cx="5384165" cy="4387215"/>
          </a:xfrm>
        </p:grpSpPr>
        <p:pic>
          <p:nvPicPr>
            <p:cNvPr id="9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6424" y="1289303"/>
              <a:ext cx="5128269" cy="4308712"/>
            </a:xfrm>
            <a:prstGeom prst="rect">
              <a:avLst/>
            </a:prstGeom>
          </p:spPr>
        </p:pic>
        <p:sp>
          <p:nvSpPr>
            <p:cNvPr id="10" name="object 4"/>
            <p:cNvSpPr/>
            <p:nvPr/>
          </p:nvSpPr>
          <p:spPr>
            <a:xfrm>
              <a:off x="1100074" y="1282953"/>
              <a:ext cx="5371465" cy="4374515"/>
            </a:xfrm>
            <a:custGeom>
              <a:avLst/>
              <a:gdLst/>
              <a:ahLst/>
              <a:cxnLst/>
              <a:rect l="l" t="t" r="r" b="b"/>
              <a:pathLst>
                <a:path w="5371465" h="4374515">
                  <a:moveTo>
                    <a:pt x="0" y="4374388"/>
                  </a:moveTo>
                  <a:lnTo>
                    <a:pt x="5371084" y="4374388"/>
                  </a:lnTo>
                  <a:lnTo>
                    <a:pt x="5371084" y="0"/>
                  </a:lnTo>
                  <a:lnTo>
                    <a:pt x="0" y="0"/>
                  </a:lnTo>
                  <a:lnTo>
                    <a:pt x="0" y="4374388"/>
                  </a:lnTo>
                  <a:close/>
                </a:path>
              </a:pathLst>
            </a:custGeom>
            <a:ln w="127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47" name="Google Shape;347;p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390300" y="1435921"/>
            <a:ext cx="3532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Argand</a:t>
            </a:r>
            <a:r>
              <a:rPr lang="en-US" sz="3600" spc="-95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Diagram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500212" y="2371102"/>
            <a:ext cx="5625479" cy="5766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SzPct val="95833"/>
              <a:buFont typeface="Wingdings"/>
              <a:buChar char=""/>
              <a:tabLst>
                <a:tab pos="285115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Complex</a:t>
            </a:r>
            <a:r>
              <a:rPr lang="en-US" sz="2800" spc="2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numbers</a:t>
            </a:r>
            <a:r>
              <a:rPr lang="en-US" sz="280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can</a:t>
            </a:r>
            <a:r>
              <a:rPr lang="en-US" sz="280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be</a:t>
            </a:r>
            <a:r>
              <a:rPr lang="en-US" sz="280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shown </a:t>
            </a:r>
            <a:r>
              <a:rPr lang="en-US" sz="280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Geometrically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on</a:t>
            </a:r>
            <a:r>
              <a:rPr lang="en-US" sz="2800" spc="-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an</a:t>
            </a:r>
            <a:r>
              <a:rPr lang="en-US" sz="2800" spc="-135" dirty="0" smtClean="0">
                <a:latin typeface="Arial MT"/>
                <a:cs typeface="Arial MT"/>
              </a:rPr>
              <a:t> </a:t>
            </a:r>
            <a:r>
              <a:rPr lang="en-US" sz="2800" spc="-5" dirty="0" err="1" smtClean="0">
                <a:latin typeface="Arial MT"/>
                <a:cs typeface="Arial MT"/>
              </a:rPr>
              <a:t>Argand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diagram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  <a:buSzPct val="95833"/>
              <a:buFont typeface="Wingdings"/>
              <a:buChar char=""/>
              <a:tabLst>
                <a:tab pos="285115" algn="l"/>
              </a:tabLst>
            </a:pPr>
            <a:r>
              <a:rPr lang="en-US" sz="2400" dirty="0" smtClean="0">
                <a:latin typeface="Arial MT"/>
                <a:cs typeface="Arial MT"/>
              </a:rPr>
              <a:t>The real part of the </a:t>
            </a:r>
            <a:r>
              <a:rPr lang="en-US" sz="2400" spc="-5" dirty="0" smtClean="0">
                <a:latin typeface="Arial MT"/>
                <a:cs typeface="Arial MT"/>
              </a:rPr>
              <a:t>number is </a:t>
            </a:r>
            <a:r>
              <a:rPr lang="en-US" sz="2400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represented</a:t>
            </a:r>
            <a:r>
              <a:rPr lang="en-US" sz="2400" spc="5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on </a:t>
            </a:r>
            <a:r>
              <a:rPr lang="en-US" sz="2400" dirty="0" smtClean="0">
                <a:latin typeface="Arial MT"/>
                <a:cs typeface="Arial MT"/>
              </a:rPr>
              <a:t>the</a:t>
            </a:r>
            <a:r>
              <a:rPr lang="en-US" sz="2400" spc="-10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x-axis</a:t>
            </a:r>
            <a:r>
              <a:rPr lang="en-US" sz="2400" spc="25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and</a:t>
            </a:r>
            <a:r>
              <a:rPr lang="en-US" sz="2400" spc="-15" dirty="0" smtClean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the </a:t>
            </a:r>
            <a:r>
              <a:rPr lang="en-US" sz="2400" spc="-650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imaginary</a:t>
            </a:r>
            <a:r>
              <a:rPr lang="en-US" sz="2400" spc="20" dirty="0" smtClean="0">
                <a:latin typeface="Arial MT"/>
                <a:cs typeface="Arial MT"/>
              </a:rPr>
              <a:t> </a:t>
            </a:r>
            <a:r>
              <a:rPr lang="en-US" sz="2400" spc="-5" dirty="0" smtClean="0">
                <a:latin typeface="Arial MT"/>
                <a:cs typeface="Arial MT"/>
              </a:rPr>
              <a:t>part </a:t>
            </a:r>
            <a:r>
              <a:rPr lang="en-US" sz="2400" dirty="0" smtClean="0">
                <a:latin typeface="Arial MT"/>
                <a:cs typeface="Arial MT"/>
              </a:rPr>
              <a:t>on</a:t>
            </a:r>
            <a:r>
              <a:rPr lang="en-US" sz="2400" spc="-15" dirty="0" smtClean="0">
                <a:latin typeface="Arial MT"/>
                <a:cs typeface="Arial MT"/>
              </a:rPr>
              <a:t> </a:t>
            </a:r>
            <a:r>
              <a:rPr lang="en-US" sz="2400" dirty="0" smtClean="0">
                <a:latin typeface="Arial MT"/>
                <a:cs typeface="Arial MT"/>
              </a:rPr>
              <a:t>the</a:t>
            </a:r>
            <a:r>
              <a:rPr lang="en-US" sz="2400" spc="-15" dirty="0" smtClean="0">
                <a:latin typeface="Arial MT"/>
                <a:cs typeface="Arial MT"/>
              </a:rPr>
              <a:t> </a:t>
            </a:r>
            <a:r>
              <a:rPr lang="en-US" sz="2400" spc="-95" dirty="0" smtClean="0">
                <a:latin typeface="Arial MT"/>
                <a:cs typeface="Arial MT"/>
              </a:rPr>
              <a:t>y.</a:t>
            </a:r>
            <a:endParaRPr lang="en-US" sz="2400" dirty="0" smtClean="0">
              <a:latin typeface="Arial MT"/>
              <a:cs typeface="Arial MT"/>
            </a:endParaRPr>
          </a:p>
          <a:p>
            <a:pPr marL="660400" lvl="1" indent="-191135">
              <a:lnSpc>
                <a:spcPct val="150000"/>
              </a:lnSpc>
              <a:spcBef>
                <a:spcPts val="484"/>
              </a:spcBef>
              <a:buSzPct val="95000"/>
              <a:buFont typeface="Wingdings"/>
              <a:buChar char=""/>
              <a:tabLst>
                <a:tab pos="661035" algn="l"/>
              </a:tabLst>
            </a:pPr>
            <a:r>
              <a:rPr lang="en-US" sz="2000" dirty="0" smtClean="0">
                <a:latin typeface="Arial MT"/>
                <a:cs typeface="Arial MT"/>
              </a:rPr>
              <a:t>-3</a:t>
            </a:r>
          </a:p>
          <a:p>
            <a:pPr marL="660400" lvl="1" indent="-191135">
              <a:lnSpc>
                <a:spcPct val="150000"/>
              </a:lnSpc>
              <a:spcBef>
                <a:spcPts val="480"/>
              </a:spcBef>
              <a:buSzPct val="95000"/>
              <a:buFont typeface="Wingdings"/>
              <a:buChar char=""/>
              <a:tabLst>
                <a:tab pos="661035" algn="l"/>
              </a:tabLst>
            </a:pPr>
            <a:r>
              <a:rPr lang="en-US" sz="2000" dirty="0" smtClean="0">
                <a:latin typeface="Arial MT"/>
                <a:cs typeface="Arial MT"/>
              </a:rPr>
              <a:t>-4i</a:t>
            </a:r>
          </a:p>
          <a:p>
            <a:pPr marL="660400" lvl="1" indent="-191135">
              <a:lnSpc>
                <a:spcPct val="150000"/>
              </a:lnSpc>
              <a:spcBef>
                <a:spcPts val="480"/>
              </a:spcBef>
              <a:buSzPct val="95000"/>
              <a:buFont typeface="Wingdings"/>
              <a:buChar char=""/>
              <a:tabLst>
                <a:tab pos="661035" algn="l"/>
              </a:tabLst>
            </a:pPr>
            <a:r>
              <a:rPr lang="en-US" sz="2000" dirty="0" smtClean="0">
                <a:latin typeface="Arial MT"/>
                <a:cs typeface="Arial MT"/>
              </a:rPr>
              <a:t>3</a:t>
            </a:r>
            <a:r>
              <a:rPr lang="en-US" sz="2000" spc="-50" dirty="0" smtClean="0">
                <a:latin typeface="Arial MT"/>
                <a:cs typeface="Arial MT"/>
              </a:rPr>
              <a:t> </a:t>
            </a:r>
            <a:r>
              <a:rPr lang="en-US" sz="2000" dirty="0" smtClean="0">
                <a:latin typeface="Arial MT"/>
                <a:cs typeface="Arial MT"/>
              </a:rPr>
              <a:t>+</a:t>
            </a:r>
            <a:r>
              <a:rPr lang="en-US" sz="2000" spc="-70" dirty="0" smtClean="0">
                <a:latin typeface="Arial MT"/>
                <a:cs typeface="Arial MT"/>
              </a:rPr>
              <a:t> </a:t>
            </a:r>
            <a:r>
              <a:rPr lang="en-US" sz="2000" dirty="0" smtClean="0">
                <a:latin typeface="Arial MT"/>
                <a:cs typeface="Arial MT"/>
              </a:rPr>
              <a:t>2i</a:t>
            </a:r>
          </a:p>
          <a:p>
            <a:pPr marL="660400" lvl="1" indent="-191135">
              <a:lnSpc>
                <a:spcPct val="150000"/>
              </a:lnSpc>
              <a:spcBef>
                <a:spcPts val="480"/>
              </a:spcBef>
              <a:buSzPct val="95000"/>
              <a:buFont typeface="Wingdings"/>
              <a:buChar char=""/>
              <a:tabLst>
                <a:tab pos="661035" algn="l"/>
              </a:tabLst>
            </a:pPr>
            <a:r>
              <a:rPr lang="en-US" sz="2000" dirty="0" smtClean="0">
                <a:latin typeface="Arial MT"/>
                <a:cs typeface="Arial MT"/>
              </a:rPr>
              <a:t>2</a:t>
            </a:r>
            <a:r>
              <a:rPr lang="en-US" sz="2000" spc="-50" dirty="0" smtClean="0">
                <a:latin typeface="Arial MT"/>
                <a:cs typeface="Arial MT"/>
              </a:rPr>
              <a:t> </a:t>
            </a:r>
            <a:r>
              <a:rPr lang="en-US" sz="2000" dirty="0" smtClean="0">
                <a:latin typeface="Arial MT"/>
                <a:cs typeface="Arial MT"/>
              </a:rPr>
              <a:t>–</a:t>
            </a:r>
            <a:r>
              <a:rPr lang="en-US" sz="2000" spc="-60" dirty="0" smtClean="0">
                <a:latin typeface="Arial MT"/>
                <a:cs typeface="Arial MT"/>
              </a:rPr>
              <a:t> </a:t>
            </a:r>
            <a:r>
              <a:rPr lang="en-US" sz="2000" dirty="0" smtClean="0">
                <a:latin typeface="Arial MT"/>
                <a:cs typeface="Arial MT"/>
              </a:rPr>
              <a:t>2i</a:t>
            </a:r>
          </a:p>
        </p:txBody>
      </p:sp>
      <p:grpSp>
        <p:nvGrpSpPr>
          <p:cNvPr id="8" name="object 5"/>
          <p:cNvGrpSpPr/>
          <p:nvPr/>
        </p:nvGrpSpPr>
        <p:grpSpPr>
          <a:xfrm>
            <a:off x="10030425" y="2691107"/>
            <a:ext cx="3973195" cy="4890135"/>
            <a:chOff x="6642989" y="1423416"/>
            <a:chExt cx="3973195" cy="4890135"/>
          </a:xfrm>
        </p:grpSpPr>
        <p:sp>
          <p:nvSpPr>
            <p:cNvPr id="9" name="object 6"/>
            <p:cNvSpPr/>
            <p:nvPr/>
          </p:nvSpPr>
          <p:spPr>
            <a:xfrm>
              <a:off x="7046214" y="1423416"/>
              <a:ext cx="1189355" cy="4890135"/>
            </a:xfrm>
            <a:custGeom>
              <a:avLst/>
              <a:gdLst/>
              <a:ahLst/>
              <a:cxnLst/>
              <a:rect l="l" t="t" r="r" b="b"/>
              <a:pathLst>
                <a:path w="1189354" h="4890135">
                  <a:moveTo>
                    <a:pt x="0" y="0"/>
                  </a:moveTo>
                  <a:lnTo>
                    <a:pt x="0" y="4889525"/>
                  </a:lnTo>
                </a:path>
                <a:path w="1189354" h="4890135">
                  <a:moveTo>
                    <a:pt x="395604" y="0"/>
                  </a:moveTo>
                  <a:lnTo>
                    <a:pt x="395604" y="4889525"/>
                  </a:lnTo>
                </a:path>
                <a:path w="1189354" h="4890135">
                  <a:moveTo>
                    <a:pt x="792479" y="0"/>
                  </a:moveTo>
                  <a:lnTo>
                    <a:pt x="792479" y="4889525"/>
                  </a:lnTo>
                </a:path>
                <a:path w="1189354" h="4890135">
                  <a:moveTo>
                    <a:pt x="1189354" y="0"/>
                  </a:moveTo>
                  <a:lnTo>
                    <a:pt x="1189354" y="48895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8631809" y="1423416"/>
              <a:ext cx="0" cy="4890135"/>
            </a:xfrm>
            <a:custGeom>
              <a:avLst/>
              <a:gdLst/>
              <a:ahLst/>
              <a:cxnLst/>
              <a:rect l="l" t="t" r="r" b="b"/>
              <a:pathLst>
                <a:path h="4890135">
                  <a:moveTo>
                    <a:pt x="0" y="0"/>
                  </a:moveTo>
                  <a:lnTo>
                    <a:pt x="0" y="488952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6642989" y="1423416"/>
              <a:ext cx="3973195" cy="4890135"/>
            </a:xfrm>
            <a:custGeom>
              <a:avLst/>
              <a:gdLst/>
              <a:ahLst/>
              <a:cxnLst/>
              <a:rect l="l" t="t" r="r" b="b"/>
              <a:pathLst>
                <a:path w="3973195" h="4890135">
                  <a:moveTo>
                    <a:pt x="2380614" y="0"/>
                  </a:moveTo>
                  <a:lnTo>
                    <a:pt x="2380614" y="4889525"/>
                  </a:lnTo>
                </a:path>
                <a:path w="3973195" h="4890135">
                  <a:moveTo>
                    <a:pt x="2780664" y="0"/>
                  </a:moveTo>
                  <a:lnTo>
                    <a:pt x="2780664" y="4889525"/>
                  </a:lnTo>
                </a:path>
                <a:path w="3973195" h="4890135">
                  <a:moveTo>
                    <a:pt x="3174364" y="0"/>
                  </a:moveTo>
                  <a:lnTo>
                    <a:pt x="3174364" y="4889525"/>
                  </a:lnTo>
                </a:path>
                <a:path w="3973195" h="4890135">
                  <a:moveTo>
                    <a:pt x="3571239" y="0"/>
                  </a:moveTo>
                  <a:lnTo>
                    <a:pt x="3571239" y="4889525"/>
                  </a:lnTo>
                </a:path>
                <a:path w="3973195" h="4890135">
                  <a:moveTo>
                    <a:pt x="0" y="494030"/>
                  </a:moveTo>
                  <a:lnTo>
                    <a:pt x="3973194" y="494030"/>
                  </a:lnTo>
                </a:path>
                <a:path w="3973195" h="4890135">
                  <a:moveTo>
                    <a:pt x="0" y="981710"/>
                  </a:moveTo>
                  <a:lnTo>
                    <a:pt x="3973194" y="981710"/>
                  </a:lnTo>
                </a:path>
                <a:path w="3973195" h="4890135">
                  <a:moveTo>
                    <a:pt x="0" y="1469389"/>
                  </a:moveTo>
                  <a:lnTo>
                    <a:pt x="3973194" y="1469389"/>
                  </a:lnTo>
                </a:path>
                <a:path w="3973195" h="4890135">
                  <a:moveTo>
                    <a:pt x="0" y="1957070"/>
                  </a:moveTo>
                  <a:lnTo>
                    <a:pt x="3973194" y="19570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6642989" y="3868166"/>
              <a:ext cx="3973195" cy="0"/>
            </a:xfrm>
            <a:custGeom>
              <a:avLst/>
              <a:gdLst/>
              <a:ahLst/>
              <a:cxnLst/>
              <a:rect l="l" t="t" r="r" b="b"/>
              <a:pathLst>
                <a:path w="3973195">
                  <a:moveTo>
                    <a:pt x="0" y="0"/>
                  </a:moveTo>
                  <a:lnTo>
                    <a:pt x="3973194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6642989" y="1423416"/>
              <a:ext cx="3973195" cy="4890135"/>
            </a:xfrm>
            <a:custGeom>
              <a:avLst/>
              <a:gdLst/>
              <a:ahLst/>
              <a:cxnLst/>
              <a:rect l="l" t="t" r="r" b="b"/>
              <a:pathLst>
                <a:path w="3973195" h="4890135">
                  <a:moveTo>
                    <a:pt x="0" y="2932430"/>
                  </a:moveTo>
                  <a:lnTo>
                    <a:pt x="3973194" y="2932430"/>
                  </a:lnTo>
                </a:path>
                <a:path w="3973195" h="4890135">
                  <a:moveTo>
                    <a:pt x="0" y="3420110"/>
                  </a:moveTo>
                  <a:lnTo>
                    <a:pt x="3973194" y="3420110"/>
                  </a:lnTo>
                </a:path>
                <a:path w="3973195" h="4890135">
                  <a:moveTo>
                    <a:pt x="0" y="3907790"/>
                  </a:moveTo>
                  <a:lnTo>
                    <a:pt x="3973194" y="3907790"/>
                  </a:lnTo>
                </a:path>
                <a:path w="3973195" h="4890135">
                  <a:moveTo>
                    <a:pt x="0" y="4395495"/>
                  </a:moveTo>
                  <a:lnTo>
                    <a:pt x="3973194" y="4395495"/>
                  </a:lnTo>
                </a:path>
                <a:path w="3973195" h="4890135">
                  <a:moveTo>
                    <a:pt x="6350" y="0"/>
                  </a:moveTo>
                  <a:lnTo>
                    <a:pt x="6350" y="4889525"/>
                  </a:lnTo>
                </a:path>
                <a:path w="3973195" h="4890135">
                  <a:moveTo>
                    <a:pt x="3966844" y="0"/>
                  </a:moveTo>
                  <a:lnTo>
                    <a:pt x="3966844" y="4889525"/>
                  </a:lnTo>
                </a:path>
                <a:path w="3973195" h="4890135">
                  <a:moveTo>
                    <a:pt x="0" y="6350"/>
                  </a:moveTo>
                  <a:lnTo>
                    <a:pt x="3973194" y="6350"/>
                  </a:lnTo>
                </a:path>
                <a:path w="3973195" h="4890135">
                  <a:moveTo>
                    <a:pt x="0" y="4883175"/>
                  </a:moveTo>
                  <a:lnTo>
                    <a:pt x="3973194" y="48831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7326630" y="2757677"/>
              <a:ext cx="2597150" cy="3145790"/>
            </a:xfrm>
            <a:custGeom>
              <a:avLst/>
              <a:gdLst/>
              <a:ahLst/>
              <a:cxnLst/>
              <a:rect l="l" t="t" r="r" b="b"/>
              <a:pathLst>
                <a:path w="2597150" h="3145790">
                  <a:moveTo>
                    <a:pt x="2380488" y="0"/>
                  </a:moveTo>
                  <a:lnTo>
                    <a:pt x="2596896" y="216408"/>
                  </a:lnTo>
                </a:path>
                <a:path w="2597150" h="3145790">
                  <a:moveTo>
                    <a:pt x="2380488" y="216408"/>
                  </a:moveTo>
                  <a:lnTo>
                    <a:pt x="2596896" y="0"/>
                  </a:lnTo>
                </a:path>
                <a:path w="2597150" h="3145790">
                  <a:moveTo>
                    <a:pt x="0" y="975360"/>
                  </a:moveTo>
                  <a:lnTo>
                    <a:pt x="216408" y="1193292"/>
                  </a:lnTo>
                </a:path>
                <a:path w="2597150" h="3145790">
                  <a:moveTo>
                    <a:pt x="0" y="1193292"/>
                  </a:moveTo>
                  <a:lnTo>
                    <a:pt x="216408" y="975360"/>
                  </a:lnTo>
                </a:path>
                <a:path w="2597150" h="3145790">
                  <a:moveTo>
                    <a:pt x="1203960" y="2927604"/>
                  </a:moveTo>
                  <a:lnTo>
                    <a:pt x="1420368" y="3145536"/>
                  </a:lnTo>
                </a:path>
                <a:path w="2597150" h="3145790">
                  <a:moveTo>
                    <a:pt x="1203960" y="3145536"/>
                  </a:moveTo>
                  <a:lnTo>
                    <a:pt x="1420368" y="2927604"/>
                  </a:lnTo>
                </a:path>
                <a:path w="2597150" h="3145790">
                  <a:moveTo>
                    <a:pt x="1996440" y="1940052"/>
                  </a:moveTo>
                  <a:lnTo>
                    <a:pt x="2212848" y="2156460"/>
                  </a:lnTo>
                </a:path>
                <a:path w="2597150" h="3145790">
                  <a:moveTo>
                    <a:pt x="1996440" y="2156460"/>
                  </a:moveTo>
                  <a:lnTo>
                    <a:pt x="2212848" y="1940052"/>
                  </a:lnTo>
                </a:path>
              </a:pathLst>
            </a:custGeom>
            <a:ln w="381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022186" y="4927267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b="1" dirty="0" smtClean="0"/>
              <a:t>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67867" y="2371103"/>
            <a:ext cx="404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b="1" spc="-10" dirty="0" err="1" smtClean="0"/>
              <a:t>Im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64" name="Google Shape;364;p3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684705" y="1165758"/>
            <a:ext cx="7762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 smtClean="0">
                <a:solidFill>
                  <a:srgbClr val="FF0000"/>
                </a:solidFill>
              </a:rPr>
              <a:t>ARGUMENT</a:t>
            </a:r>
            <a:r>
              <a:rPr lang="en-US" sz="3200" spc="1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OF</a:t>
            </a:r>
            <a:r>
              <a:rPr lang="en-US" sz="3200" spc="-95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A COMPLEX</a:t>
            </a:r>
            <a:r>
              <a:rPr lang="en-US" sz="3200" spc="-55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NUMBER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62545" y="1976248"/>
            <a:ext cx="11533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8620" marR="5080" indent="-1646555">
              <a:spcBef>
                <a:spcPts val="105"/>
              </a:spcBef>
            </a:pPr>
            <a:r>
              <a:rPr lang="en-US" sz="2800" b="1" dirty="0" smtClean="0">
                <a:solidFill>
                  <a:srgbClr val="001F5F"/>
                </a:solidFill>
              </a:rPr>
              <a:t>is</a:t>
            </a:r>
            <a:r>
              <a:rPr lang="en-US" sz="2800" b="1" spc="-20" dirty="0" smtClean="0">
                <a:solidFill>
                  <a:srgbClr val="001F5F"/>
                </a:solidFill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</a:rPr>
              <a:t>the</a:t>
            </a:r>
            <a:r>
              <a:rPr lang="en-US" sz="2800" b="1" spc="-15" dirty="0" smtClean="0">
                <a:solidFill>
                  <a:srgbClr val="001F5F"/>
                </a:solidFill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</a:rPr>
              <a:t>angle</a:t>
            </a:r>
            <a:r>
              <a:rPr lang="en-US" sz="2800" b="1" spc="-10" dirty="0" smtClean="0">
                <a:solidFill>
                  <a:srgbClr val="001F5F"/>
                </a:solidFill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</a:rPr>
              <a:t>of</a:t>
            </a:r>
            <a:r>
              <a:rPr lang="en-US" sz="2800" b="1" spc="-15" dirty="0" smtClean="0">
                <a:solidFill>
                  <a:srgbClr val="001F5F"/>
                </a:solidFill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</a:rPr>
              <a:t>the</a:t>
            </a:r>
            <a:r>
              <a:rPr lang="en-US" sz="2800" b="1" spc="-10" dirty="0" smtClean="0">
                <a:solidFill>
                  <a:srgbClr val="001F5F"/>
                </a:solidFill>
              </a:rPr>
              <a:t> </a:t>
            </a:r>
            <a:r>
              <a:rPr lang="en-US" sz="2800" b="1" spc="-5" dirty="0" smtClean="0">
                <a:solidFill>
                  <a:srgbClr val="001F5F"/>
                </a:solidFill>
              </a:rPr>
              <a:t>line </a:t>
            </a:r>
            <a:r>
              <a:rPr lang="en-US" sz="2800" b="1" dirty="0" smtClean="0">
                <a:solidFill>
                  <a:srgbClr val="001F5F"/>
                </a:solidFill>
              </a:rPr>
              <a:t>makes</a:t>
            </a:r>
            <a:r>
              <a:rPr lang="en-US" sz="2800" b="1" spc="-25" dirty="0" smtClean="0">
                <a:solidFill>
                  <a:srgbClr val="001F5F"/>
                </a:solidFill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</a:rPr>
              <a:t>with</a:t>
            </a:r>
            <a:r>
              <a:rPr lang="en-US" sz="2800" b="1" spc="-35" dirty="0" smtClean="0">
                <a:solidFill>
                  <a:srgbClr val="001F5F"/>
                </a:solidFill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</a:rPr>
              <a:t>the</a:t>
            </a:r>
            <a:r>
              <a:rPr lang="en-US" sz="2800" b="1" spc="-20" dirty="0" smtClean="0">
                <a:solidFill>
                  <a:srgbClr val="001F5F"/>
                </a:solidFill>
              </a:rPr>
              <a:t> </a:t>
            </a:r>
            <a:r>
              <a:rPr lang="en-US" sz="2800" b="1" spc="-5" dirty="0" smtClean="0">
                <a:solidFill>
                  <a:srgbClr val="001F5F"/>
                </a:solidFill>
              </a:rPr>
              <a:t>positive </a:t>
            </a:r>
            <a:r>
              <a:rPr lang="en-US" sz="2800" b="1" dirty="0" smtClean="0">
                <a:solidFill>
                  <a:srgbClr val="001F5F"/>
                </a:solidFill>
              </a:rPr>
              <a:t>direction</a:t>
            </a:r>
            <a:r>
              <a:rPr lang="en-US" sz="2800" b="1" spc="-40" dirty="0" smtClean="0">
                <a:solidFill>
                  <a:srgbClr val="001F5F"/>
                </a:solidFill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</a:rPr>
              <a:t>of</a:t>
            </a:r>
            <a:r>
              <a:rPr lang="en-US" sz="2800" b="1" spc="-15" dirty="0" smtClean="0">
                <a:solidFill>
                  <a:srgbClr val="001F5F"/>
                </a:solidFill>
              </a:rPr>
              <a:t> </a:t>
            </a:r>
            <a:r>
              <a:rPr lang="en-US" sz="2800" b="1" dirty="0" smtClean="0">
                <a:solidFill>
                  <a:srgbClr val="001F5F"/>
                </a:solidFill>
              </a:rPr>
              <a:t>x axis</a:t>
            </a:r>
            <a:r>
              <a:rPr lang="en-US" sz="2800" b="1" dirty="0" smtClean="0">
                <a:solidFill>
                  <a:srgbClr val="1F487C"/>
                </a:solidFill>
              </a:rPr>
              <a:t>.</a:t>
            </a:r>
            <a:endParaRPr lang="en-US" sz="2800" dirty="0"/>
          </a:p>
        </p:txBody>
      </p:sp>
      <p:pic>
        <p:nvPicPr>
          <p:cNvPr id="9" name="Picture 8" descr="Screenshot (19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396" y="3217091"/>
            <a:ext cx="6322128" cy="4867035"/>
          </a:xfrm>
          <a:prstGeom prst="rect">
            <a:avLst/>
          </a:prstGeom>
        </p:spPr>
      </p:pic>
      <p:sp>
        <p:nvSpPr>
          <p:cNvPr id="10" name="object 51"/>
          <p:cNvSpPr txBox="1"/>
          <p:nvPr/>
        </p:nvSpPr>
        <p:spPr>
          <a:xfrm>
            <a:off x="9718685" y="2887979"/>
            <a:ext cx="6906770" cy="6168355"/>
          </a:xfrm>
          <a:prstGeom prst="rect">
            <a:avLst/>
          </a:prstGeom>
          <a:ln w="9525">
            <a:solidFill>
              <a:srgbClr val="03070D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60"/>
              </a:spcBef>
              <a:tabLst>
                <a:tab pos="662305" algn="l"/>
                <a:tab pos="1257935" algn="l"/>
                <a:tab pos="2449830" algn="l"/>
                <a:tab pos="3540125" algn="l"/>
                <a:tab pos="3826510" algn="l"/>
                <a:tab pos="4126865" algn="l"/>
              </a:tabLst>
            </a:pPr>
            <a:r>
              <a:rPr sz="2800" b="1" spc="-5" smtClean="0">
                <a:latin typeface="Arial"/>
                <a:cs typeface="Arial"/>
              </a:rPr>
              <a:t>For</a:t>
            </a:r>
            <a:r>
              <a:rPr lang="en-US" sz="2800" b="1" spc="-5" dirty="0" smtClean="0">
                <a:latin typeface="Arial"/>
                <a:cs typeface="Arial"/>
              </a:rPr>
              <a:t> </a:t>
            </a:r>
            <a:r>
              <a:rPr sz="2800" b="1" spc="5" smtClean="0">
                <a:latin typeface="Arial"/>
                <a:cs typeface="Arial"/>
              </a:rPr>
              <a:t>any</a:t>
            </a:r>
            <a:r>
              <a:rPr lang="en-US" sz="2800" b="1" spc="5" dirty="0" smtClean="0"/>
              <a:t> </a:t>
            </a:r>
            <a:r>
              <a:rPr sz="2800" b="1" smtClean="0">
                <a:latin typeface="Arial"/>
                <a:cs typeface="Arial"/>
              </a:rPr>
              <a:t>complex</a:t>
            </a:r>
            <a:r>
              <a:rPr lang="en-US" sz="2800" b="1" dirty="0" smtClean="0"/>
              <a:t> </a:t>
            </a:r>
            <a:r>
              <a:rPr sz="2800" b="1" spc="-5" smtClean="0">
                <a:latin typeface="Arial"/>
                <a:cs typeface="Arial"/>
              </a:rPr>
              <a:t>number</a:t>
            </a:r>
            <a:r>
              <a:rPr lang="en-US" sz="2800" b="1" spc="-5" dirty="0" smtClean="0"/>
              <a:t> </a:t>
            </a:r>
            <a:r>
              <a:rPr sz="2800" b="1" i="1" smtClean="0">
                <a:latin typeface="Arial"/>
                <a:cs typeface="Arial"/>
              </a:rPr>
              <a:t>z</a:t>
            </a:r>
            <a:r>
              <a:rPr lang="en-US" sz="2800" b="1" i="1" dirty="0" smtClean="0"/>
              <a:t> </a:t>
            </a:r>
            <a:r>
              <a:rPr sz="2800" b="1" i="1" smtClean="0">
                <a:latin typeface="Arial"/>
                <a:cs typeface="Arial"/>
              </a:rPr>
              <a:t>≠</a:t>
            </a:r>
            <a:r>
              <a:rPr lang="en-US" sz="2800" b="1" i="1" dirty="0" smtClean="0">
                <a:latin typeface="Arial"/>
                <a:cs typeface="Arial"/>
              </a:rPr>
              <a:t> </a:t>
            </a:r>
            <a:r>
              <a:rPr sz="2800" b="1" i="1" spc="-10" smtClean="0">
                <a:latin typeface="Arial"/>
                <a:cs typeface="Arial"/>
              </a:rPr>
              <a:t>0,</a:t>
            </a:r>
            <a:r>
              <a:rPr lang="en-US" sz="2800" b="1" i="1" spc="-10" dirty="0" smtClean="0"/>
              <a:t> </a:t>
            </a:r>
            <a:r>
              <a:rPr sz="2800" b="1" i="1" smtClean="0">
                <a:latin typeface="Arial"/>
                <a:cs typeface="Arial"/>
              </a:rPr>
              <a:t>there</a:t>
            </a:r>
            <a:r>
              <a:rPr sz="2800" b="1" i="1" spc="335" smtClean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corresponds</a:t>
            </a:r>
            <a:r>
              <a:rPr sz="2800" b="1" i="1" spc="34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only</a:t>
            </a:r>
            <a:r>
              <a:rPr sz="2800" b="1" i="1" spc="335" dirty="0">
                <a:latin typeface="Arial"/>
                <a:cs typeface="Arial"/>
              </a:rPr>
              <a:t> </a:t>
            </a:r>
            <a:r>
              <a:rPr sz="2800" b="1" i="1">
                <a:latin typeface="Arial"/>
                <a:cs typeface="Arial"/>
              </a:rPr>
              <a:t>one</a:t>
            </a:r>
            <a:r>
              <a:rPr sz="2800" b="1" i="1" spc="335">
                <a:latin typeface="Arial"/>
                <a:cs typeface="Arial"/>
              </a:rPr>
              <a:t> </a:t>
            </a:r>
            <a:r>
              <a:rPr sz="2800" b="1" i="1" smtClean="0">
                <a:latin typeface="Arial"/>
                <a:cs typeface="Arial"/>
              </a:rPr>
              <a:t>value</a:t>
            </a:r>
            <a:r>
              <a:rPr lang="en-US" sz="2800" b="1" i="1" dirty="0" smtClean="0"/>
              <a:t> </a:t>
            </a:r>
            <a:r>
              <a:rPr sz="2800" b="1" i="1" spc="-5" smtClean="0">
                <a:latin typeface="Arial"/>
                <a:cs typeface="Arial"/>
              </a:rPr>
              <a:t>of</a:t>
            </a:r>
            <a:r>
              <a:rPr sz="2800" b="1" i="1" spc="-10" smtClean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θ</a:t>
            </a:r>
            <a:r>
              <a:rPr sz="2800" b="1" i="1" spc="-5" dirty="0">
                <a:latin typeface="Arial"/>
                <a:cs typeface="Arial"/>
              </a:rPr>
              <a:t> in</a:t>
            </a:r>
            <a:r>
              <a:rPr sz="2800" b="1" i="1" spc="-5">
                <a:latin typeface="Arial"/>
                <a:cs typeface="Arial"/>
              </a:rPr>
              <a:t>	</a:t>
            </a:r>
            <a:r>
              <a:rPr lang="en-US" sz="2800" b="1" i="1" spc="-5" dirty="0" smtClean="0">
                <a:latin typeface="Arial"/>
                <a:cs typeface="Arial"/>
              </a:rPr>
              <a:t>    </a:t>
            </a:r>
            <a:r>
              <a:rPr sz="2800" b="1" smtClean="0">
                <a:solidFill>
                  <a:srgbClr val="00AF50"/>
                </a:solidFill>
                <a:latin typeface="Arial"/>
                <a:cs typeface="Arial"/>
              </a:rPr>
              <a:t>0</a:t>
            </a:r>
            <a:r>
              <a:rPr sz="2800" b="1" spc="-2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≤</a:t>
            </a:r>
            <a:r>
              <a:rPr sz="28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θ</a:t>
            </a:r>
            <a:r>
              <a:rPr sz="28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&lt;</a:t>
            </a:r>
            <a:r>
              <a:rPr sz="2800" b="1"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2π.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Arial"/>
              <a:cs typeface="Arial"/>
            </a:endParaRPr>
          </a:p>
          <a:p>
            <a:pPr marL="92075" marR="81280" algn="just">
              <a:lnSpc>
                <a:spcPct val="150000"/>
              </a:lnSpc>
            </a:pPr>
            <a:r>
              <a:rPr sz="2800" b="1" spc="-15" dirty="0">
                <a:latin typeface="Arial"/>
                <a:cs typeface="Arial"/>
              </a:rPr>
              <a:t>However,</a:t>
            </a:r>
            <a:r>
              <a:rPr sz="2800" b="1" spc="5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any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other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interval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dirty="0">
                <a:latin typeface="Arial"/>
                <a:cs typeface="Arial"/>
              </a:rPr>
              <a:t> length 2π, </a:t>
            </a:r>
            <a:r>
              <a:rPr sz="2800" b="1" spc="-5" dirty="0">
                <a:latin typeface="Arial"/>
                <a:cs typeface="Arial"/>
              </a:rPr>
              <a:t>for example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– π &lt; θ ≤ π</a:t>
            </a:r>
            <a:r>
              <a:rPr sz="2800" b="1" dirty="0">
                <a:latin typeface="Arial"/>
                <a:cs typeface="Arial"/>
              </a:rPr>
              <a:t>, </a:t>
            </a:r>
            <a:r>
              <a:rPr sz="2800" b="1" spc="-5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can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be </a:t>
            </a:r>
            <a:r>
              <a:rPr sz="2800" b="1" dirty="0">
                <a:latin typeface="Arial"/>
                <a:cs typeface="Arial"/>
              </a:rPr>
              <a:t>such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interval.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Arial"/>
              <a:cs typeface="Arial"/>
            </a:endParaRPr>
          </a:p>
          <a:p>
            <a:pPr marL="92075" marR="81280" algn="just">
              <a:lnSpc>
                <a:spcPct val="150000"/>
              </a:lnSpc>
            </a:pPr>
            <a:r>
              <a:rPr sz="2800" b="1" spc="-15" dirty="0">
                <a:latin typeface="Arial"/>
                <a:cs typeface="Arial"/>
              </a:rPr>
              <a:t>We </a:t>
            </a:r>
            <a:r>
              <a:rPr sz="2800" b="1" dirty="0">
                <a:latin typeface="Arial"/>
                <a:cs typeface="Arial"/>
              </a:rPr>
              <a:t>shall </a:t>
            </a:r>
            <a:r>
              <a:rPr sz="2800" b="1" spc="-5" dirty="0">
                <a:latin typeface="Arial"/>
                <a:cs typeface="Arial"/>
              </a:rPr>
              <a:t>take </a:t>
            </a:r>
            <a:r>
              <a:rPr sz="2800" b="1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value </a:t>
            </a:r>
            <a:r>
              <a:rPr sz="2800" b="1" dirty="0">
                <a:latin typeface="Arial"/>
                <a:cs typeface="Arial"/>
              </a:rPr>
              <a:t>of θ such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that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– π &lt; θ ≤ π</a:t>
            </a:r>
            <a:r>
              <a:rPr sz="2800" b="1" dirty="0">
                <a:latin typeface="Arial"/>
                <a:cs typeface="Arial"/>
              </a:rPr>
              <a:t>, </a:t>
            </a:r>
            <a:r>
              <a:rPr sz="2800" b="1" spc="-5" dirty="0">
                <a:latin typeface="Arial"/>
                <a:cs typeface="Arial"/>
              </a:rPr>
              <a:t>called </a:t>
            </a:r>
            <a:r>
              <a:rPr sz="2800" b="1" dirty="0">
                <a:latin typeface="Arial"/>
                <a:cs typeface="Arial"/>
              </a:rPr>
              <a:t>principal 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argument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i="1" dirty="0">
                <a:latin typeface="Arial"/>
                <a:cs typeface="Arial"/>
              </a:rPr>
              <a:t>z and </a:t>
            </a:r>
            <a:r>
              <a:rPr sz="2800" b="1" i="1" spc="-5" dirty="0">
                <a:latin typeface="Arial"/>
                <a:cs typeface="Arial"/>
              </a:rPr>
              <a:t>is </a:t>
            </a:r>
            <a:r>
              <a:rPr sz="2800" b="1" i="1" dirty="0">
                <a:latin typeface="Arial"/>
                <a:cs typeface="Arial"/>
              </a:rPr>
              <a:t>denoted </a:t>
            </a:r>
            <a:r>
              <a:rPr sz="2800" b="1" i="1" spc="-15" dirty="0">
                <a:latin typeface="Arial"/>
                <a:cs typeface="Arial"/>
              </a:rPr>
              <a:t>by </a:t>
            </a:r>
            <a:r>
              <a:rPr sz="2800" b="1" i="1" spc="-1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arg</a:t>
            </a:r>
            <a:r>
              <a:rPr sz="2800" b="1" i="1" spc="-20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z.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sldNum" idx="12"/>
          </p:nvPr>
        </p:nvSpPr>
        <p:spPr>
          <a:xfrm>
            <a:off x="15385472" y="953539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6591" y="2015419"/>
            <a:ext cx="9953937" cy="65674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7284000" y="9251400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16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9474" y="1325371"/>
            <a:ext cx="11269980" cy="68626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sldNum" idx="12"/>
          </p:nvPr>
        </p:nvSpPr>
        <p:spPr>
          <a:xfrm>
            <a:off x="15385472" y="953539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2762836" y="1836046"/>
            <a:ext cx="945687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Let</a:t>
            </a:r>
            <a:r>
              <a:rPr kumimoji="0" lang="en-US" sz="2800" b="1" i="0" u="none" strike="noStrike" kern="0" cap="none" spc="1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us</a:t>
            </a:r>
            <a:r>
              <a:rPr kumimoji="0" lang="en-US" sz="2800" b="1" i="0" u="none" strike="noStrike" kern="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</a:t>
            </a:r>
            <a:r>
              <a:rPr kumimoji="0" lang="en-US" sz="2800" b="1" i="0" u="none" strike="noStrike" kern="0" cap="none" spc="-6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kumimoji="0" lang="en-US" sz="2800" b="1" i="0" u="none" strike="noStrike" kern="0" cap="none" spc="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following</a:t>
            </a:r>
            <a:r>
              <a:rPr kumimoji="0" lang="en-US" sz="2800" b="1" i="0" u="none" strike="noStrike" kern="0" cap="none" spc="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quadratic </a:t>
            </a:r>
            <a:r>
              <a:rPr kumimoji="0" lang="en-US" sz="2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equation</a:t>
            </a:r>
            <a:endParaRPr kumimoji="0" lang="en-US" sz="2800" b="1" i="0" u="none" strike="noStrike" kern="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2724736" y="2263203"/>
            <a:ext cx="10192385" cy="514667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775"/>
              </a:spcBef>
            </a:pPr>
            <a:r>
              <a:rPr sz="2800" b="1" i="1" spc="5" dirty="0">
                <a:latin typeface="Times New Roman"/>
                <a:cs typeface="Times New Roman"/>
              </a:rPr>
              <a:t>ax</a:t>
            </a:r>
            <a:r>
              <a:rPr sz="2775" b="1" i="1" spc="7" baseline="25525" dirty="0">
                <a:latin typeface="Times New Roman"/>
                <a:cs typeface="Times New Roman"/>
              </a:rPr>
              <a:t>2</a:t>
            </a:r>
            <a:r>
              <a:rPr sz="2775" b="1" i="1" spc="345" baseline="2552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+</a:t>
            </a:r>
            <a:r>
              <a:rPr sz="2800" b="1" i="1" dirty="0">
                <a:latin typeface="Times New Roman"/>
                <a:cs typeface="Times New Roman"/>
              </a:rPr>
              <a:t> bx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+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c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=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0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with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real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coefficients</a:t>
            </a:r>
            <a:r>
              <a:rPr sz="2800" b="1" i="1" spc="-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a, b,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c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and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a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≠</a:t>
            </a:r>
            <a:r>
              <a:rPr sz="2800" b="1" i="1" spc="5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0.</a:t>
            </a:r>
            <a:endParaRPr sz="28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latin typeface="Times New Roman"/>
                <a:cs typeface="Times New Roman"/>
              </a:rPr>
              <a:t>Also,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let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assume that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i="1" spc="5" dirty="0">
                <a:solidFill>
                  <a:srgbClr val="00AF50"/>
                </a:solidFill>
                <a:latin typeface="Times New Roman"/>
                <a:cs typeface="Times New Roman"/>
              </a:rPr>
              <a:t>b</a:t>
            </a:r>
            <a:r>
              <a:rPr sz="2775" b="1" i="1" spc="7" baseline="25525" dirty="0">
                <a:solidFill>
                  <a:srgbClr val="00AF50"/>
                </a:solidFill>
                <a:latin typeface="Times New Roman"/>
                <a:cs typeface="Times New Roman"/>
              </a:rPr>
              <a:t>2</a:t>
            </a:r>
            <a:r>
              <a:rPr sz="2775" b="1" i="1" spc="352" baseline="255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–</a:t>
            </a:r>
            <a:r>
              <a:rPr sz="2800" b="1" i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4ac</a:t>
            </a:r>
            <a:r>
              <a:rPr sz="28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&lt;</a:t>
            </a:r>
            <a:r>
              <a:rPr sz="2800" b="1" i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0</a:t>
            </a:r>
            <a:r>
              <a:rPr sz="2800" b="1" i="1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50800" marR="30480">
              <a:lnSpc>
                <a:spcPct val="150000"/>
              </a:lnSpc>
              <a:tabLst>
                <a:tab pos="951230" algn="l"/>
                <a:tab pos="1501775" algn="l"/>
                <a:tab pos="2469515" algn="l"/>
                <a:tab pos="3223895" algn="l"/>
                <a:tab pos="3774440" algn="l"/>
                <a:tab pos="4446270" algn="l"/>
                <a:tab pos="5197475" algn="l"/>
                <a:tab pos="5808980" algn="l"/>
                <a:tab pos="6968490" algn="l"/>
                <a:tab pos="7732395" algn="l"/>
                <a:tab pos="8166734" algn="l"/>
                <a:tab pos="9568815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N</a:t>
            </a:r>
            <a:r>
              <a:rPr sz="2800" b="1" spc="5" dirty="0">
                <a:latin typeface="Times New Roman"/>
                <a:cs typeface="Times New Roman"/>
              </a:rPr>
              <a:t>o</a:t>
            </a:r>
            <a:r>
              <a:rPr sz="2800" b="1" spc="-180" dirty="0">
                <a:latin typeface="Times New Roman"/>
                <a:cs typeface="Times New Roman"/>
              </a:rPr>
              <a:t>w</a:t>
            </a:r>
            <a:r>
              <a:rPr sz="2800" b="1" spc="-5" dirty="0">
                <a:latin typeface="Times New Roman"/>
                <a:cs typeface="Times New Roman"/>
              </a:rPr>
              <a:t>,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Times New Roman"/>
                <a:cs typeface="Times New Roman"/>
              </a:rPr>
              <a:t>w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kn</a:t>
            </a:r>
            <a:r>
              <a:rPr sz="2800" b="1" spc="20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w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h</a:t>
            </a:r>
            <a:r>
              <a:rPr sz="2800" b="1" spc="5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Times New Roman"/>
                <a:cs typeface="Times New Roman"/>
              </a:rPr>
              <a:t>w</a:t>
            </a:r>
            <a:r>
              <a:rPr sz="2800" b="1" spc="-5" dirty="0">
                <a:latin typeface="Times New Roman"/>
                <a:cs typeface="Times New Roman"/>
              </a:rPr>
              <a:t>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can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fi</a:t>
            </a:r>
            <a:r>
              <a:rPr sz="2800" b="1" spc="5" dirty="0">
                <a:latin typeface="Times New Roman"/>
                <a:cs typeface="Times New Roman"/>
              </a:rPr>
              <a:t>n</a:t>
            </a: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q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u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	o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f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neg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ti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v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800" b="1" spc="-6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eal  numbers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set of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complex numbers.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50800" marR="31750">
              <a:lnSpc>
                <a:spcPct val="150100"/>
              </a:lnSpc>
              <a:spcBef>
                <a:spcPts val="5"/>
              </a:spcBef>
            </a:pPr>
            <a:r>
              <a:rPr sz="2800" b="1" spc="-15" dirty="0">
                <a:latin typeface="Times New Roman"/>
                <a:cs typeface="Times New Roman"/>
              </a:rPr>
              <a:t>Therefore,</a:t>
            </a:r>
            <a:r>
              <a:rPr sz="2800" b="1" spc="1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1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solutions</a:t>
            </a:r>
            <a:r>
              <a:rPr sz="2800" b="1" spc="1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spc="1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15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above</a:t>
            </a:r>
            <a:r>
              <a:rPr sz="2800" b="1" spc="1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equation</a:t>
            </a:r>
            <a:r>
              <a:rPr sz="2800" b="1" spc="16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are</a:t>
            </a:r>
            <a:r>
              <a:rPr sz="2800" b="1" spc="1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available</a:t>
            </a:r>
            <a:r>
              <a:rPr sz="2800" b="1" spc="15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</a:t>
            </a:r>
            <a:r>
              <a:rPr sz="2800" b="1" spc="1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set</a:t>
            </a:r>
            <a:r>
              <a:rPr sz="2800" b="1" dirty="0">
                <a:latin typeface="Times New Roman"/>
                <a:cs typeface="Times New Roman"/>
              </a:rPr>
              <a:t> of </a:t>
            </a:r>
            <a:r>
              <a:rPr sz="2800" b="1" spc="-5" dirty="0">
                <a:latin typeface="Times New Roman"/>
                <a:cs typeface="Times New Roman"/>
              </a:rPr>
              <a:t>complex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numbers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which</a:t>
            </a:r>
            <a:r>
              <a:rPr sz="2800" b="1" spc="5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are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given </a:t>
            </a:r>
            <a:r>
              <a:rPr sz="2800" b="1" dirty="0">
                <a:latin typeface="Times New Roman"/>
                <a:cs typeface="Times New Roman"/>
              </a:rPr>
              <a:t>by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using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formula.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18</a:t>
            </a:fld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18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514122" y="1352794"/>
            <a:ext cx="10993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SOME</a:t>
            </a:r>
            <a:r>
              <a:rPr lang="en-US" sz="4000" spc="-10" dirty="0" smtClean="0">
                <a:solidFill>
                  <a:srgbClr val="FF0000"/>
                </a:solidFill>
              </a:rPr>
              <a:t> </a:t>
            </a:r>
            <a:r>
              <a:rPr lang="en-US" sz="4000" spc="-35" dirty="0" smtClean="0">
                <a:solidFill>
                  <a:srgbClr val="FF0000"/>
                </a:solidFill>
              </a:rPr>
              <a:t>IMPORTANT</a:t>
            </a:r>
            <a:r>
              <a:rPr lang="en-US" sz="4000" spc="-1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PROPERTIES OF</a:t>
            </a:r>
            <a:r>
              <a:rPr lang="en-US" sz="4000" spc="-10" dirty="0" smtClean="0">
                <a:solidFill>
                  <a:srgbClr val="FF0000"/>
                </a:solidFill>
              </a:rPr>
              <a:t> </a:t>
            </a:r>
            <a:r>
              <a:rPr lang="en-US" sz="4000" spc="-75" dirty="0" smtClean="0">
                <a:solidFill>
                  <a:srgbClr val="FF0000"/>
                </a:solidFill>
              </a:rPr>
              <a:t>IOTA</a:t>
            </a:r>
            <a:r>
              <a:rPr lang="en-US" sz="4000" spc="-135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</a:rPr>
              <a:t>i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/>
          </a:p>
        </p:txBody>
      </p:sp>
      <p:sp>
        <p:nvSpPr>
          <p:cNvPr id="9" name="object 3"/>
          <p:cNvSpPr txBox="1"/>
          <p:nvPr/>
        </p:nvSpPr>
        <p:spPr>
          <a:xfrm>
            <a:off x="2211757" y="2669733"/>
            <a:ext cx="5020315" cy="1693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Sum </a:t>
            </a:r>
            <a:r>
              <a:rPr sz="2800" b="1" spc="-5" dirty="0">
                <a:latin typeface="Arial"/>
                <a:cs typeface="Arial"/>
              </a:rPr>
              <a:t>of </a:t>
            </a:r>
            <a:r>
              <a:rPr sz="2800" b="1" dirty="0">
                <a:latin typeface="Arial"/>
                <a:cs typeface="Arial"/>
              </a:rPr>
              <a:t>any four </a:t>
            </a:r>
            <a:r>
              <a:rPr sz="2800" b="1" spc="-5" dirty="0">
                <a:latin typeface="Arial"/>
                <a:cs typeface="Arial"/>
              </a:rPr>
              <a:t>consecutive </a:t>
            </a:r>
            <a:r>
              <a:rPr sz="2800" b="1" dirty="0">
                <a:latin typeface="Arial"/>
                <a:cs typeface="Arial"/>
              </a:rPr>
              <a:t> integral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power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'i'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is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zer0(=0)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10038195" y="2787063"/>
            <a:ext cx="4903932" cy="182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Product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any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four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consecutive </a:t>
            </a:r>
            <a:r>
              <a:rPr sz="2800" b="1" spc="-5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integral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powers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of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'i'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is</a:t>
            </a:r>
            <a:r>
              <a:rPr sz="28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-</a:t>
            </a:r>
            <a:r>
              <a:rPr sz="28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Arial"/>
                <a:cs typeface="Arial"/>
              </a:rPr>
              <a:t>1</a:t>
            </a:r>
            <a:r>
              <a:rPr sz="2800" b="1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2299577" y="5393990"/>
            <a:ext cx="5867678" cy="185178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60"/>
              </a:spcBef>
              <a:tabLst>
                <a:tab pos="2207895" algn="l"/>
                <a:tab pos="2539365" algn="l"/>
              </a:tabLst>
            </a:pP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7" baseline="25925" dirty="0">
                <a:latin typeface="Arial"/>
                <a:cs typeface="Arial"/>
              </a:rPr>
              <a:t>0</a:t>
            </a:r>
            <a:r>
              <a:rPr sz="2800" b="1" spc="330" baseline="259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+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7" baseline="25925" dirty="0">
                <a:latin typeface="Arial"/>
                <a:cs typeface="Arial"/>
              </a:rPr>
              <a:t>1 </a:t>
            </a:r>
            <a:r>
              <a:rPr sz="2800" b="1" dirty="0">
                <a:latin typeface="Arial"/>
                <a:cs typeface="Arial"/>
              </a:rPr>
              <a:t>+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7" baseline="25925" dirty="0">
                <a:latin typeface="Arial"/>
                <a:cs typeface="Arial"/>
              </a:rPr>
              <a:t>2</a:t>
            </a:r>
            <a:r>
              <a:rPr sz="2800" b="1" spc="330" baseline="259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+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7" baseline="25925" dirty="0">
                <a:latin typeface="Arial"/>
                <a:cs typeface="Arial"/>
              </a:rPr>
              <a:t>3</a:t>
            </a:r>
            <a:r>
              <a:rPr sz="2800" b="1" spc="7" baseline="25925">
                <a:latin typeface="Arial"/>
                <a:cs typeface="Arial"/>
              </a:rPr>
              <a:t>	</a:t>
            </a:r>
            <a:r>
              <a:rPr sz="2800" b="1" smtClean="0">
                <a:latin typeface="Arial"/>
                <a:cs typeface="Arial"/>
              </a:rPr>
              <a:t>=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sz="2800" b="1" smtClean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  <a:spcBef>
                <a:spcPts val="1660"/>
              </a:spcBef>
              <a:tabLst>
                <a:tab pos="1029335" algn="l"/>
                <a:tab pos="2916555" algn="l"/>
              </a:tabLst>
            </a:pPr>
            <a:r>
              <a:rPr sz="2800" b="1" spc="-35" dirty="0">
                <a:latin typeface="Arial"/>
                <a:cs typeface="Arial"/>
              </a:rPr>
              <a:t>For,	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7" baseline="25925" dirty="0">
                <a:latin typeface="Arial"/>
                <a:cs typeface="Arial"/>
              </a:rPr>
              <a:t>0</a:t>
            </a:r>
            <a:r>
              <a:rPr sz="2800" b="1" spc="345" baseline="259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+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7" baseline="25925" dirty="0">
                <a:latin typeface="Arial"/>
                <a:cs typeface="Arial"/>
              </a:rPr>
              <a:t>1</a:t>
            </a:r>
            <a:r>
              <a:rPr sz="2800" b="1" spc="22" baseline="259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+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7" baseline="25925" dirty="0">
                <a:latin typeface="Arial"/>
                <a:cs typeface="Arial"/>
              </a:rPr>
              <a:t>2</a:t>
            </a:r>
            <a:r>
              <a:rPr sz="2800" b="1" spc="330" baseline="259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+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</a:t>
            </a:r>
            <a:r>
              <a:rPr sz="2800" b="1" baseline="25925" dirty="0">
                <a:latin typeface="Arial"/>
                <a:cs typeface="Arial"/>
              </a:rPr>
              <a:t>3</a:t>
            </a:r>
            <a:r>
              <a:rPr sz="2800" b="1" baseline="25925">
                <a:latin typeface="Arial"/>
                <a:cs typeface="Arial"/>
              </a:rPr>
              <a:t>	</a:t>
            </a:r>
            <a:r>
              <a:rPr sz="2800" b="1" smtClean="0">
                <a:latin typeface="Arial"/>
                <a:cs typeface="Arial"/>
              </a:rPr>
              <a:t>=</a:t>
            </a:r>
            <a:r>
              <a:rPr sz="2800" b="1" spc="-10" smtClean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1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+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1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-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  <a:p>
            <a:pPr marL="2890520">
              <a:lnSpc>
                <a:spcPct val="100000"/>
              </a:lnSpc>
              <a:spcBef>
                <a:spcPts val="1655"/>
              </a:spcBef>
              <a:tabLst>
                <a:tab pos="3222625" algn="l"/>
              </a:tabLst>
            </a:pPr>
            <a:r>
              <a:rPr lang="en-US" sz="2800" b="1" dirty="0" smtClean="0">
                <a:latin typeface="Arial"/>
                <a:cs typeface="Arial"/>
              </a:rPr>
              <a:t>		</a:t>
            </a:r>
            <a:r>
              <a:rPr sz="2800" b="1" smtClean="0">
                <a:latin typeface="Arial"/>
                <a:cs typeface="Arial"/>
              </a:rPr>
              <a:t>=</a:t>
            </a:r>
            <a:r>
              <a:rPr lang="en-US" sz="2800" b="1" dirty="0" smtClean="0"/>
              <a:t> </a:t>
            </a:r>
            <a:r>
              <a:rPr sz="2800" b="1" smtClean="0">
                <a:latin typeface="Arial"/>
                <a:cs typeface="Arial"/>
              </a:rPr>
              <a:t>0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9965435" y="5489447"/>
            <a:ext cx="6140474" cy="204479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305"/>
              </a:spcBef>
              <a:tabLst>
                <a:tab pos="2023745" algn="l"/>
                <a:tab pos="2327275" algn="l"/>
              </a:tabLst>
            </a:pPr>
            <a:r>
              <a:rPr sz="2800" b="1" dirty="0">
                <a:latin typeface="Arial"/>
                <a:cs typeface="Arial"/>
              </a:rPr>
              <a:t>i</a:t>
            </a:r>
            <a:r>
              <a:rPr sz="2800" b="1" baseline="25793" dirty="0">
                <a:latin typeface="Arial"/>
                <a:cs typeface="Arial"/>
              </a:rPr>
              <a:t>0</a:t>
            </a:r>
            <a:r>
              <a:rPr sz="2800" b="1" spc="292" baseline="2579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× i</a:t>
            </a:r>
            <a:r>
              <a:rPr sz="2800" b="1" baseline="25793" dirty="0">
                <a:latin typeface="Arial"/>
                <a:cs typeface="Arial"/>
              </a:rPr>
              <a:t>1</a:t>
            </a:r>
            <a:r>
              <a:rPr sz="2800" b="1" spc="-15" baseline="2579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× i</a:t>
            </a:r>
            <a:r>
              <a:rPr sz="2800" b="1" baseline="25793" dirty="0">
                <a:latin typeface="Arial"/>
                <a:cs typeface="Arial"/>
              </a:rPr>
              <a:t>2</a:t>
            </a:r>
            <a:r>
              <a:rPr sz="2800" b="1" spc="277" baseline="25793" dirty="0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×</a:t>
            </a:r>
            <a:r>
              <a:rPr sz="2800" b="1" spc="5">
                <a:latin typeface="Arial"/>
                <a:cs typeface="Arial"/>
              </a:rPr>
              <a:t> </a:t>
            </a:r>
            <a:r>
              <a:rPr sz="2800" b="1" smtClean="0">
                <a:latin typeface="Arial"/>
                <a:cs typeface="Arial"/>
              </a:rPr>
              <a:t>i</a:t>
            </a:r>
            <a:r>
              <a:rPr sz="2800" b="1" baseline="25793" smtClean="0">
                <a:latin typeface="Arial"/>
                <a:cs typeface="Arial"/>
              </a:rPr>
              <a:t>3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sz="2800" b="1" smtClean="0">
                <a:latin typeface="Arial"/>
                <a:cs typeface="Arial"/>
              </a:rPr>
              <a:t>=</a:t>
            </a:r>
            <a:r>
              <a:rPr sz="2800" b="1" dirty="0">
                <a:latin typeface="Arial"/>
                <a:cs typeface="Arial"/>
              </a:rPr>
              <a:t>	0.</a:t>
            </a:r>
            <a:endParaRPr sz="2800">
              <a:latin typeface="Arial"/>
              <a:cs typeface="Arial"/>
            </a:endParaRPr>
          </a:p>
          <a:p>
            <a:pPr marL="241935">
              <a:lnSpc>
                <a:spcPct val="100000"/>
              </a:lnSpc>
              <a:spcBef>
                <a:spcPts val="760"/>
              </a:spcBef>
              <a:tabLst>
                <a:tab pos="2686685" algn="l"/>
              </a:tabLst>
            </a:pPr>
            <a:r>
              <a:rPr sz="2800" b="1" spc="-30" dirty="0">
                <a:latin typeface="Arial"/>
                <a:cs typeface="Arial"/>
              </a:rPr>
              <a:t>For,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</a:t>
            </a:r>
            <a:r>
              <a:rPr sz="2800" b="1" baseline="25793" dirty="0">
                <a:latin typeface="Arial"/>
                <a:cs typeface="Arial"/>
              </a:rPr>
              <a:t>0</a:t>
            </a:r>
            <a:r>
              <a:rPr sz="2800" b="1" spc="292" baseline="2579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× i</a:t>
            </a:r>
            <a:r>
              <a:rPr sz="2800" b="1" baseline="25793" dirty="0">
                <a:latin typeface="Arial"/>
                <a:cs typeface="Arial"/>
              </a:rPr>
              <a:t>1</a:t>
            </a:r>
            <a:r>
              <a:rPr sz="2800" b="1" spc="-7" baseline="25793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× i</a:t>
            </a:r>
            <a:r>
              <a:rPr sz="2800" b="1" baseline="25793" dirty="0">
                <a:latin typeface="Arial"/>
                <a:cs typeface="Arial"/>
              </a:rPr>
              <a:t>2</a:t>
            </a:r>
            <a:r>
              <a:rPr sz="2800" b="1" spc="277" baseline="25793" dirty="0">
                <a:latin typeface="Arial"/>
                <a:cs typeface="Arial"/>
              </a:rPr>
              <a:t> </a:t>
            </a:r>
            <a:r>
              <a:rPr sz="2800" b="1">
                <a:latin typeface="Arial"/>
                <a:cs typeface="Arial"/>
              </a:rPr>
              <a:t>×</a:t>
            </a:r>
            <a:r>
              <a:rPr sz="2800" b="1" spc="5">
                <a:latin typeface="Arial"/>
                <a:cs typeface="Arial"/>
              </a:rPr>
              <a:t> </a:t>
            </a:r>
            <a:r>
              <a:rPr sz="2800" b="1" smtClean="0">
                <a:latin typeface="Arial"/>
                <a:cs typeface="Arial"/>
              </a:rPr>
              <a:t>i</a:t>
            </a:r>
            <a:r>
              <a:rPr sz="2800" b="1" baseline="25793" smtClean="0">
                <a:latin typeface="Arial"/>
                <a:cs typeface="Arial"/>
              </a:rPr>
              <a:t>3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sz="2800" b="1" smtClean="0">
                <a:latin typeface="Arial"/>
                <a:cs typeface="Arial"/>
              </a:rPr>
              <a:t>=</a:t>
            </a:r>
            <a:r>
              <a:rPr sz="2800" b="1" spc="-10" smtClean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1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×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</a:t>
            </a:r>
            <a:r>
              <a:rPr sz="2800" b="1" spc="-5" dirty="0">
                <a:latin typeface="Arial"/>
                <a:cs typeface="Arial"/>
              </a:rPr>
              <a:t> ×(-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1)×(</a:t>
            </a:r>
            <a:r>
              <a:rPr sz="2800" b="1" dirty="0">
                <a:latin typeface="Arial"/>
                <a:cs typeface="Arial"/>
              </a:rPr>
              <a:t> -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i)</a:t>
            </a:r>
            <a:endParaRPr sz="2800">
              <a:latin typeface="Arial"/>
              <a:cs typeface="Arial"/>
            </a:endParaRPr>
          </a:p>
          <a:p>
            <a:pPr marL="2668270">
              <a:lnSpc>
                <a:spcPct val="100000"/>
              </a:lnSpc>
              <a:spcBef>
                <a:spcPts val="745"/>
              </a:spcBef>
              <a:tabLst>
                <a:tab pos="2972435" algn="l"/>
              </a:tabLst>
            </a:pPr>
            <a:r>
              <a:rPr lang="en-US" sz="2800" b="1" dirty="0" smtClean="0">
                <a:latin typeface="Arial"/>
                <a:cs typeface="Arial"/>
              </a:rPr>
              <a:t>   	</a:t>
            </a:r>
            <a:r>
              <a:rPr sz="2800" b="1" smtClean="0">
                <a:latin typeface="Arial"/>
                <a:cs typeface="Arial"/>
              </a:rPr>
              <a:t>=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7" baseline="25793" dirty="0">
                <a:latin typeface="Arial"/>
                <a:cs typeface="Arial"/>
              </a:rPr>
              <a:t>2</a:t>
            </a:r>
            <a:endParaRPr sz="2800" baseline="25793">
              <a:latin typeface="Arial"/>
              <a:cs typeface="Arial"/>
            </a:endParaRPr>
          </a:p>
          <a:p>
            <a:pPr marL="2705100">
              <a:lnSpc>
                <a:spcPct val="100000"/>
              </a:lnSpc>
              <a:spcBef>
                <a:spcPts val="745"/>
              </a:spcBef>
              <a:tabLst>
                <a:tab pos="3009900" algn="l"/>
              </a:tabLst>
            </a:pPr>
            <a:r>
              <a:rPr lang="en-US" sz="2800" b="1" dirty="0" smtClean="0">
                <a:latin typeface="Arial"/>
                <a:cs typeface="Arial"/>
              </a:rPr>
              <a:t>	</a:t>
            </a:r>
            <a:r>
              <a:rPr sz="2800" b="1" smtClean="0">
                <a:latin typeface="Arial"/>
                <a:cs typeface="Arial"/>
              </a:rPr>
              <a:t>=</a:t>
            </a:r>
            <a:r>
              <a:rPr sz="2800" b="1" dirty="0">
                <a:latin typeface="Arial"/>
                <a:cs typeface="Arial"/>
              </a:rPr>
              <a:t>	-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1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sldNum" idx="12"/>
          </p:nvPr>
        </p:nvSpPr>
        <p:spPr>
          <a:xfrm>
            <a:off x="15385472" y="953539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19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21180" y="2924586"/>
            <a:ext cx="103493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4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3 +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(– 6), where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real numbers, then find the values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Express the following in the form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the multiplicative inverse of 2 – 3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 descr="Screenshot (219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507" y="4913107"/>
            <a:ext cx="5475856" cy="11966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79110" y="2142503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Questions: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768246" y="1415139"/>
            <a:ext cx="10612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COMPLEX NUMBERS AND QUADRATIC EQUATIONS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1830794" y="2558140"/>
            <a:ext cx="7386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 smtClean="0"/>
              <a:t>Why</a:t>
            </a:r>
            <a:r>
              <a:rPr lang="en-US" sz="3200" spc="-10" dirty="0" smtClean="0"/>
              <a:t> </a:t>
            </a:r>
            <a:r>
              <a:rPr lang="en-US" sz="3200" spc="-5" dirty="0" smtClean="0"/>
              <a:t>Complex</a:t>
            </a:r>
            <a:r>
              <a:rPr lang="en-US" sz="3200" spc="25" dirty="0" smtClean="0"/>
              <a:t> </a:t>
            </a:r>
            <a:r>
              <a:rPr lang="en-US" sz="3200" spc="-5" dirty="0" smtClean="0"/>
              <a:t>numbers</a:t>
            </a:r>
            <a:r>
              <a:rPr lang="en-US" sz="3200" spc="25" dirty="0" smtClean="0"/>
              <a:t> </a:t>
            </a:r>
            <a:r>
              <a:rPr lang="en-US" sz="3200" spc="-5" dirty="0" smtClean="0"/>
              <a:t>are</a:t>
            </a:r>
            <a:r>
              <a:rPr lang="en-US" sz="3200" spc="-15" dirty="0" smtClean="0"/>
              <a:t> </a:t>
            </a:r>
            <a:r>
              <a:rPr lang="en-US" sz="3200" spc="-5" dirty="0" smtClean="0"/>
              <a:t>introduced?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613564" y="3602670"/>
            <a:ext cx="9144000" cy="44140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>
              <a:spcBef>
                <a:spcPts val="95"/>
              </a:spcBef>
            </a:pPr>
            <a:r>
              <a:rPr lang="en-US" sz="2800" spc="-5" dirty="0" smtClean="0"/>
              <a:t>Let</a:t>
            </a:r>
            <a:r>
              <a:rPr lang="en-US" sz="2800" spc="10" dirty="0" smtClean="0"/>
              <a:t> </a:t>
            </a:r>
            <a:r>
              <a:rPr lang="en-US" sz="2800" spc="-5" dirty="0" smtClean="0"/>
              <a:t>us </a:t>
            </a:r>
            <a:r>
              <a:rPr lang="en-US" sz="2800" dirty="0" smtClean="0"/>
              <a:t>take</a:t>
            </a:r>
            <a:r>
              <a:rPr lang="en-US" sz="2800" spc="-10" dirty="0" smtClean="0"/>
              <a:t> </a:t>
            </a:r>
            <a:r>
              <a:rPr lang="en-US" sz="2800" spc="-5" dirty="0" smtClean="0"/>
              <a:t>one</a:t>
            </a:r>
            <a:r>
              <a:rPr lang="en-US" sz="2800" spc="25" dirty="0" smtClean="0"/>
              <a:t> </a:t>
            </a:r>
            <a:r>
              <a:rPr lang="en-US" sz="2800" spc="-5" dirty="0" smtClean="0"/>
              <a:t>example</a:t>
            </a:r>
            <a:r>
              <a:rPr lang="en-US" sz="2800" spc="10" dirty="0" smtClean="0"/>
              <a:t> </a:t>
            </a:r>
            <a:r>
              <a:rPr lang="en-US" sz="2800" spc="-5" dirty="0" smtClean="0"/>
              <a:t>from class</a:t>
            </a:r>
            <a:r>
              <a:rPr lang="en-US" sz="2800" dirty="0" smtClean="0"/>
              <a:t> </a:t>
            </a:r>
            <a:r>
              <a:rPr lang="en-US" sz="2800" spc="10" dirty="0" smtClean="0"/>
              <a:t>X,</a:t>
            </a:r>
            <a:endParaRPr lang="en-US" sz="2800" dirty="0" smtClean="0"/>
          </a:p>
          <a:p>
            <a:pPr>
              <a:spcBef>
                <a:spcPts val="40"/>
              </a:spcBef>
            </a:pPr>
            <a:endParaRPr lang="en-US" sz="2800" dirty="0" smtClean="0"/>
          </a:p>
          <a:p>
            <a:pPr marL="88900">
              <a:tabLst>
                <a:tab pos="2340610" algn="l"/>
              </a:tabLst>
            </a:pPr>
            <a:r>
              <a:rPr lang="en-US" sz="2800" spc="-5" dirty="0" smtClean="0"/>
              <a:t>Solutions</a:t>
            </a:r>
            <a:r>
              <a:rPr lang="en-US" sz="2800" spc="30" dirty="0" smtClean="0"/>
              <a:t> </a:t>
            </a:r>
            <a:r>
              <a:rPr lang="en-US" sz="2800" spc="-5" dirty="0" smtClean="0"/>
              <a:t>of	the</a:t>
            </a:r>
            <a:r>
              <a:rPr lang="en-US" sz="2800" spc="15" dirty="0" smtClean="0"/>
              <a:t> </a:t>
            </a:r>
            <a:r>
              <a:rPr lang="en-US" sz="2800" spc="-5" dirty="0" smtClean="0"/>
              <a:t>quadratic</a:t>
            </a:r>
            <a:r>
              <a:rPr lang="en-US" sz="2800" spc="15" dirty="0" smtClean="0"/>
              <a:t> </a:t>
            </a:r>
            <a:r>
              <a:rPr lang="en-US" sz="2800" spc="-5" dirty="0" smtClean="0"/>
              <a:t>equation</a:t>
            </a:r>
            <a:r>
              <a:rPr lang="en-US" sz="2800" spc="50" dirty="0" smtClean="0"/>
              <a:t> </a:t>
            </a:r>
            <a:r>
              <a:rPr lang="en-US" sz="2800" spc="-10" dirty="0" smtClean="0">
                <a:latin typeface="Cambria Math"/>
                <a:cs typeface="Cambria Math"/>
              </a:rPr>
              <a:t>𝒙</a:t>
            </a:r>
            <a:r>
              <a:rPr lang="en-US" sz="2800" spc="-15" baseline="27100" dirty="0" smtClean="0">
                <a:latin typeface="Cambria Math"/>
                <a:cs typeface="Cambria Math"/>
              </a:rPr>
              <a:t>𝟐</a:t>
            </a:r>
            <a:r>
              <a:rPr lang="en-US" sz="2800" spc="22" baseline="27100" dirty="0" smtClean="0">
                <a:latin typeface="Cambria Math"/>
                <a:cs typeface="Cambria Math"/>
              </a:rPr>
              <a:t> </a:t>
            </a:r>
            <a:r>
              <a:rPr lang="en-US" sz="2800" spc="-5" dirty="0" smtClean="0"/>
              <a:t>+</a:t>
            </a:r>
            <a:r>
              <a:rPr lang="en-US" sz="2800" spc="-10" dirty="0" smtClean="0"/>
              <a:t> </a:t>
            </a:r>
            <a:r>
              <a:rPr lang="en-US" sz="2800" spc="-5" dirty="0" smtClean="0"/>
              <a:t>1 = 0 </a:t>
            </a:r>
            <a:r>
              <a:rPr lang="en-US" sz="2800" dirty="0" smtClean="0"/>
              <a:t>is</a:t>
            </a:r>
          </a:p>
          <a:p>
            <a:pPr>
              <a:spcBef>
                <a:spcPts val="50"/>
              </a:spcBef>
            </a:pPr>
            <a:endParaRPr lang="en-US" sz="2800" dirty="0" smtClean="0"/>
          </a:p>
          <a:p>
            <a:pPr marL="88900" indent="196215">
              <a:spcBef>
                <a:spcPts val="5"/>
              </a:spcBef>
            </a:pPr>
            <a:r>
              <a:rPr lang="en-US" sz="2800" spc="-10" dirty="0" smtClean="0">
                <a:latin typeface="Cambria Math"/>
                <a:cs typeface="Cambria Math"/>
              </a:rPr>
              <a:t>𝒙</a:t>
            </a:r>
            <a:r>
              <a:rPr lang="en-US" sz="2800" spc="-15" baseline="27100" dirty="0" smtClean="0">
                <a:latin typeface="Cambria Math"/>
                <a:cs typeface="Cambria Math"/>
              </a:rPr>
              <a:t>𝟐</a:t>
            </a:r>
            <a:r>
              <a:rPr lang="en-US" sz="2800" spc="22" baseline="27100" dirty="0" smtClean="0">
                <a:latin typeface="Cambria Math"/>
                <a:cs typeface="Cambria Math"/>
              </a:rPr>
              <a:t> </a:t>
            </a:r>
            <a:r>
              <a:rPr lang="en-US" sz="2800" spc="-5" dirty="0" smtClean="0"/>
              <a:t>=</a:t>
            </a:r>
            <a:r>
              <a:rPr lang="en-US" sz="2800" dirty="0" smtClean="0"/>
              <a:t> </a:t>
            </a:r>
            <a:r>
              <a:rPr lang="en-US" sz="2800" spc="-5" dirty="0" smtClean="0"/>
              <a:t>-1</a:t>
            </a:r>
            <a:r>
              <a:rPr lang="en-US" sz="2800" spc="5" dirty="0" smtClean="0"/>
              <a:t> </a:t>
            </a:r>
            <a:r>
              <a:rPr lang="en-US" sz="2800" spc="-5" dirty="0" smtClean="0">
                <a:latin typeface="Symbol"/>
              </a:rPr>
              <a:t>=   </a:t>
            </a:r>
            <a:r>
              <a:rPr lang="en-US" sz="2800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x</a:t>
            </a:r>
            <a:r>
              <a:rPr lang="en-US" sz="2800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=</a:t>
            </a:r>
            <a:r>
              <a:rPr lang="en-US" sz="2800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lang="en-US" sz="2800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±</a:t>
            </a:r>
            <a:r>
              <a:rPr lang="en-US" sz="2800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-1</a:t>
            </a:r>
            <a:r>
              <a:rPr lang="en-US" sz="2800" u="heavy" spc="-10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lang="en-US" sz="2800" spc="-5" dirty="0" smtClean="0"/>
              <a:t>which</a:t>
            </a:r>
            <a:r>
              <a:rPr lang="en-US" sz="2800" spc="5" dirty="0" smtClean="0"/>
              <a:t> </a:t>
            </a:r>
            <a:r>
              <a:rPr lang="en-US" sz="2800" spc="-5" dirty="0" smtClean="0"/>
              <a:t>is</a:t>
            </a:r>
            <a:r>
              <a:rPr lang="en-US" sz="2800" spc="5" dirty="0" smtClean="0"/>
              <a:t> </a:t>
            </a:r>
            <a:r>
              <a:rPr lang="en-US" sz="2800" spc="-10" dirty="0" smtClean="0"/>
              <a:t>not</a:t>
            </a:r>
            <a:r>
              <a:rPr lang="en-US" sz="2800" spc="15" dirty="0" smtClean="0"/>
              <a:t> </a:t>
            </a:r>
            <a:r>
              <a:rPr lang="en-US" sz="2800" spc="-5" dirty="0" smtClean="0"/>
              <a:t>real roots,</a:t>
            </a:r>
            <a:endParaRPr lang="en-US" sz="2800" dirty="0" smtClean="0"/>
          </a:p>
          <a:p>
            <a:pPr>
              <a:spcBef>
                <a:spcPts val="20"/>
              </a:spcBef>
            </a:pPr>
            <a:endParaRPr lang="en-US" sz="2800" dirty="0" smtClean="0"/>
          </a:p>
          <a:p>
            <a:pPr marL="88900" marR="377190">
              <a:spcBef>
                <a:spcPts val="5"/>
              </a:spcBef>
            </a:pPr>
            <a:r>
              <a:rPr lang="en-US" sz="2800" spc="-5" dirty="0" smtClean="0"/>
              <a:t>That</a:t>
            </a:r>
            <a:r>
              <a:rPr lang="en-US" sz="2800" spc="20" dirty="0" smtClean="0"/>
              <a:t> </a:t>
            </a:r>
            <a:r>
              <a:rPr lang="en-US" sz="2800" spc="-5" dirty="0" smtClean="0"/>
              <a:t>is,</a:t>
            </a:r>
            <a:r>
              <a:rPr lang="en-US" sz="2800" spc="5" dirty="0" smtClean="0"/>
              <a:t> </a:t>
            </a:r>
            <a:r>
              <a:rPr lang="en-US" sz="2800" spc="-5" dirty="0" smtClean="0"/>
              <a:t>the</a:t>
            </a:r>
            <a:r>
              <a:rPr lang="en-US" sz="2800" spc="15" dirty="0" smtClean="0"/>
              <a:t> </a:t>
            </a:r>
            <a:r>
              <a:rPr lang="en-US" sz="2800" spc="-5" dirty="0" smtClean="0"/>
              <a:t>roots</a:t>
            </a:r>
            <a:r>
              <a:rPr lang="en-US" sz="2800" spc="15" dirty="0" smtClean="0"/>
              <a:t> </a:t>
            </a:r>
            <a:r>
              <a:rPr lang="en-US" sz="2800" spc="-5" dirty="0" smtClean="0"/>
              <a:t>of</a:t>
            </a:r>
            <a:r>
              <a:rPr lang="en-US" sz="2800" spc="5" dirty="0" smtClean="0"/>
              <a:t> </a:t>
            </a:r>
            <a:r>
              <a:rPr lang="en-US" sz="2800" spc="-5" dirty="0" smtClean="0"/>
              <a:t>the</a:t>
            </a:r>
            <a:r>
              <a:rPr lang="en-US" sz="2800" spc="15" dirty="0" smtClean="0"/>
              <a:t> </a:t>
            </a:r>
            <a:r>
              <a:rPr lang="en-US" sz="2800" spc="-5" dirty="0" smtClean="0"/>
              <a:t>quadratic</a:t>
            </a:r>
            <a:r>
              <a:rPr lang="en-US" sz="2800" spc="30" dirty="0" smtClean="0"/>
              <a:t> </a:t>
            </a:r>
            <a:r>
              <a:rPr lang="en-US" sz="2800" spc="-5" dirty="0" smtClean="0"/>
              <a:t>equation</a:t>
            </a:r>
            <a:r>
              <a:rPr lang="en-US" sz="2800" spc="15" dirty="0" smtClean="0"/>
              <a:t> </a:t>
            </a:r>
            <a:r>
              <a:rPr lang="en-US" sz="2800" spc="-5" dirty="0" smtClean="0"/>
              <a:t>are </a:t>
            </a:r>
            <a:r>
              <a:rPr lang="en-US" sz="2800" spc="-760" dirty="0" smtClean="0"/>
              <a:t> </a:t>
            </a:r>
            <a:r>
              <a:rPr lang="en-US" sz="2800" spc="-25" dirty="0" smtClean="0">
                <a:solidFill>
                  <a:srgbClr val="00AF50"/>
                </a:solidFill>
              </a:rPr>
              <a:t>imaginary</a:t>
            </a:r>
            <a:r>
              <a:rPr lang="en-US" sz="2800" spc="-25" dirty="0" smtClean="0"/>
              <a:t>.</a:t>
            </a:r>
            <a:endParaRPr lang="en-US" sz="2800" dirty="0" smtClean="0"/>
          </a:p>
          <a:p>
            <a:pPr>
              <a:spcBef>
                <a:spcPts val="25"/>
              </a:spcBef>
            </a:pPr>
            <a:endParaRPr lang="en-US" sz="2800" dirty="0" smtClean="0"/>
          </a:p>
          <a:p>
            <a:pPr marL="88900"/>
            <a:r>
              <a:rPr lang="en-US" sz="2800" spc="-5" dirty="0" smtClean="0"/>
              <a:t>Such</a:t>
            </a:r>
            <a:r>
              <a:rPr lang="en-US" sz="2800" dirty="0" smtClean="0"/>
              <a:t> </a:t>
            </a:r>
            <a:r>
              <a:rPr lang="en-US" sz="2800" spc="-5" dirty="0" smtClean="0"/>
              <a:t>numbers</a:t>
            </a:r>
            <a:r>
              <a:rPr lang="en-US" sz="2800" spc="20" dirty="0" smtClean="0"/>
              <a:t> </a:t>
            </a:r>
            <a:r>
              <a:rPr lang="en-US" sz="2800" spc="-5" dirty="0" smtClean="0"/>
              <a:t>are</a:t>
            </a:r>
            <a:r>
              <a:rPr lang="en-US" sz="2800" spc="-10" dirty="0" smtClean="0"/>
              <a:t> </a:t>
            </a:r>
            <a:r>
              <a:rPr lang="en-US" sz="2800" dirty="0" smtClean="0"/>
              <a:t>called</a:t>
            </a:r>
            <a:r>
              <a:rPr lang="en-US" sz="2800" spc="-15" dirty="0" smtClean="0"/>
              <a:t> </a:t>
            </a:r>
            <a:r>
              <a:rPr lang="en-US" sz="2800" spc="-5" dirty="0" smtClean="0"/>
              <a:t>complex</a:t>
            </a:r>
            <a:r>
              <a:rPr lang="en-US" sz="2800" spc="50" dirty="0" smtClean="0"/>
              <a:t> </a:t>
            </a:r>
            <a:r>
              <a:rPr lang="en-US" sz="2800" spc="-5" dirty="0" smtClean="0"/>
              <a:t>numbers.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7284027" y="5496792"/>
            <a:ext cx="207819" cy="10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02236" y="5382491"/>
            <a:ext cx="29094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20</a:t>
            </a:fld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20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70944" y="1934685"/>
            <a:ext cx="5013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-9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spc="-5" dirty="0" smtClean="0">
                <a:latin typeface="Times New Roman" pitchFamily="18" charset="0"/>
                <a:cs typeface="Times New Roman" pitchFamily="18" charset="0"/>
              </a:rPr>
              <a:t>efe</a:t>
            </a:r>
            <a:r>
              <a:rPr lang="en-US" sz="4400" spc="-7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spc="-5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4400" spc="-35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spc="-5" dirty="0" smtClean="0">
                <a:latin typeface="Times New Roman" pitchFamily="18" charset="0"/>
                <a:cs typeface="Times New Roman" pitchFamily="18" charset="0"/>
              </a:rPr>
              <a:t>es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5090" y="2878773"/>
            <a:ext cx="1188856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https://schools.aglasem.com/ncert-books-class-11-maths-chapter-5/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https://dpsguwahati.org/hw%2020-21/Maths,Complex%20Numbers%20and%20Quadratic%20Equations,ClassXI.pdf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https://www.tiwariacademy.com/ncert-solutions/class-11/maths/chapter-5/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https://edurev.in/studytube/PPT-Complex-Numbers-Quadratic-Equations/7497391d-c24f-4777-baa5-4cae97446904_p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https://www.slideshare.net/DeepanshuChowdhary/complex-numbers-and-quadratic-equations-58794555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586132" y="1061848"/>
            <a:ext cx="5022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 smtClean="0">
                <a:solidFill>
                  <a:srgbClr val="FF0000"/>
                </a:solidFill>
              </a:rPr>
              <a:t>What</a:t>
            </a:r>
            <a:r>
              <a:rPr lang="en-US" sz="3200" spc="-20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is</a:t>
            </a:r>
            <a:r>
              <a:rPr lang="en-US" sz="3200" spc="-20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Complex</a:t>
            </a:r>
            <a:r>
              <a:rPr lang="en-US" sz="3200" spc="15" dirty="0" smtClean="0">
                <a:solidFill>
                  <a:srgbClr val="FF0000"/>
                </a:solidFill>
              </a:rPr>
              <a:t> </a:t>
            </a:r>
            <a:r>
              <a:rPr lang="en-US" sz="3200" spc="-5" dirty="0" smtClean="0">
                <a:solidFill>
                  <a:srgbClr val="FF0000"/>
                </a:solidFill>
              </a:rPr>
              <a:t>Number</a:t>
            </a:r>
            <a:r>
              <a:rPr lang="en-US" sz="3200" spc="-5" dirty="0" smtClean="0">
                <a:solidFill>
                  <a:srgbClr val="FF0000"/>
                </a:solidFill>
                <a:latin typeface="Segoe UI"/>
                <a:cs typeface="Segoe UI"/>
              </a:rPr>
              <a:t>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200400" y="1867132"/>
            <a:ext cx="12531436" cy="309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460"/>
              </a:spcBef>
              <a:tabLst>
                <a:tab pos="9509760" algn="l"/>
              </a:tabLst>
            </a:pPr>
            <a:r>
              <a:rPr lang="en-US" sz="2800" b="1" spc="-5" dirty="0" smtClean="0"/>
              <a:t>Complex</a:t>
            </a:r>
            <a:r>
              <a:rPr lang="en-US" sz="2800" b="1" spc="15" dirty="0" smtClean="0"/>
              <a:t> </a:t>
            </a:r>
            <a:r>
              <a:rPr lang="en-US" sz="2800" b="1" spc="-5" dirty="0" smtClean="0"/>
              <a:t>Number</a:t>
            </a:r>
            <a:r>
              <a:rPr lang="en-US" sz="2800" b="1" spc="15" dirty="0" smtClean="0"/>
              <a:t> </a:t>
            </a:r>
            <a:r>
              <a:rPr lang="en-US" sz="2800" b="1" dirty="0" smtClean="0"/>
              <a:t>is</a:t>
            </a:r>
            <a:r>
              <a:rPr lang="en-US" sz="2800" b="1" spc="5" dirty="0" smtClean="0"/>
              <a:t> </a:t>
            </a:r>
            <a:r>
              <a:rPr lang="en-US" sz="2800" b="1" spc="-5" dirty="0" smtClean="0"/>
              <a:t>an</a:t>
            </a:r>
            <a:r>
              <a:rPr lang="en-US" sz="2800" b="1" spc="10" dirty="0" smtClean="0"/>
              <a:t> </a:t>
            </a:r>
            <a:r>
              <a:rPr lang="en-US" sz="2800" b="1" dirty="0" smtClean="0"/>
              <a:t>algebraic</a:t>
            </a:r>
            <a:r>
              <a:rPr lang="en-US" sz="2800" b="1" spc="5" dirty="0" smtClean="0"/>
              <a:t> </a:t>
            </a:r>
            <a:r>
              <a:rPr lang="en-US" sz="2800" b="1" spc="-5" dirty="0" smtClean="0"/>
              <a:t>expression</a:t>
            </a:r>
            <a:r>
              <a:rPr lang="en-US" sz="2800" b="1" spc="20" dirty="0" smtClean="0"/>
              <a:t> </a:t>
            </a:r>
            <a:r>
              <a:rPr lang="en-US" sz="2800" b="1" dirty="0" smtClean="0"/>
              <a:t>including</a:t>
            </a:r>
            <a:r>
              <a:rPr lang="en-US" sz="2800" b="1" spc="-35" dirty="0" smtClean="0"/>
              <a:t> </a:t>
            </a:r>
            <a:r>
              <a:rPr lang="en-US" sz="2800" b="1" dirty="0" smtClean="0"/>
              <a:t>the</a:t>
            </a:r>
            <a:r>
              <a:rPr lang="en-US" sz="2800" b="1" spc="20" dirty="0" smtClean="0"/>
              <a:t> </a:t>
            </a:r>
            <a:r>
              <a:rPr lang="en-US" sz="2800" b="1" spc="-5" dirty="0" smtClean="0"/>
              <a:t>factor	</a:t>
            </a:r>
            <a:r>
              <a:rPr lang="en-US" sz="2800" b="1" dirty="0" err="1" smtClean="0"/>
              <a:t>i</a:t>
            </a:r>
            <a:r>
              <a:rPr lang="en-US" sz="2800" b="1" spc="-45" dirty="0" smtClean="0"/>
              <a:t> </a:t>
            </a:r>
            <a:r>
              <a:rPr lang="en-US" sz="2800" b="1" dirty="0" smtClean="0"/>
              <a:t>=</a:t>
            </a:r>
            <a:r>
              <a:rPr lang="en-US" sz="2800" b="1" spc="-35" dirty="0" smtClean="0"/>
              <a:t> </a:t>
            </a:r>
            <a:r>
              <a:rPr lang="en-US" sz="2800" b="1" spc="-5" dirty="0" smtClean="0"/>
              <a:t>√-1.</a:t>
            </a:r>
            <a:endParaRPr lang="en-US" sz="2800" dirty="0" smtClean="0"/>
          </a:p>
          <a:p>
            <a:pPr marL="12700" marR="5080">
              <a:lnSpc>
                <a:spcPts val="5040"/>
              </a:lnSpc>
              <a:spcBef>
                <a:spcPts val="350"/>
              </a:spcBef>
              <a:tabLst>
                <a:tab pos="1022985" algn="l"/>
                <a:tab pos="2441575" algn="l"/>
                <a:tab pos="3267710" algn="l"/>
                <a:tab pos="3924935" algn="l"/>
                <a:tab pos="4885055" algn="l"/>
                <a:tab pos="5555615" algn="l"/>
                <a:tab pos="5942965" algn="l"/>
                <a:tab pos="6936740" algn="l"/>
                <a:tab pos="7406005" algn="l"/>
                <a:tab pos="7994650" algn="l"/>
                <a:tab pos="8783955" algn="l"/>
                <a:tab pos="10259060" algn="l"/>
              </a:tabLst>
            </a:pPr>
            <a:r>
              <a:rPr lang="en-US" sz="2800" b="1" spc="-10" dirty="0" smtClean="0"/>
              <a:t>Thes</a:t>
            </a:r>
            <a:r>
              <a:rPr lang="en-US" sz="2800" b="1" spc="-5" dirty="0" smtClean="0"/>
              <a:t>e </a:t>
            </a:r>
            <a:r>
              <a:rPr lang="en-US" sz="2800" b="1" dirty="0" smtClean="0"/>
              <a:t>nu</a:t>
            </a:r>
            <a:r>
              <a:rPr lang="en-US" sz="2800" b="1" spc="-5" dirty="0" smtClean="0"/>
              <a:t>mbers </a:t>
            </a:r>
            <a:r>
              <a:rPr lang="en-US" sz="2800" b="1" dirty="0" smtClean="0"/>
              <a:t>ha</a:t>
            </a:r>
            <a:r>
              <a:rPr lang="en-US" sz="2800" b="1" spc="-5" dirty="0" smtClean="0"/>
              <a:t>ve </a:t>
            </a:r>
            <a:r>
              <a:rPr lang="en-US" sz="2800" b="1" dirty="0" smtClean="0"/>
              <a:t>t</a:t>
            </a:r>
            <a:r>
              <a:rPr lang="en-US" sz="2800" b="1" spc="5" dirty="0" smtClean="0"/>
              <a:t>w</a:t>
            </a:r>
            <a:r>
              <a:rPr lang="en-US" sz="2800" b="1" dirty="0" smtClean="0"/>
              <a:t>o p</a:t>
            </a:r>
            <a:r>
              <a:rPr lang="en-US" sz="2800" b="1" spc="-15" dirty="0" smtClean="0"/>
              <a:t>a</a:t>
            </a:r>
            <a:r>
              <a:rPr lang="en-US" sz="2800" b="1" spc="-5" dirty="0" smtClean="0"/>
              <a:t>r</a:t>
            </a:r>
            <a:r>
              <a:rPr lang="en-US" sz="2800" b="1" dirty="0" smtClean="0"/>
              <a:t>ts, </a:t>
            </a:r>
            <a:r>
              <a:rPr lang="en-US" sz="2800" b="1" spc="-5" dirty="0" smtClean="0"/>
              <a:t>on</a:t>
            </a:r>
            <a:r>
              <a:rPr lang="en-US" sz="2800" b="1" dirty="0" smtClean="0"/>
              <a:t>e is </a:t>
            </a:r>
            <a:r>
              <a:rPr lang="en-US" sz="2800" b="1" spc="-5" dirty="0" smtClean="0"/>
              <a:t>ca</a:t>
            </a:r>
            <a:r>
              <a:rPr lang="en-US" sz="2800" b="1" spc="-20" dirty="0" smtClean="0"/>
              <a:t>l</a:t>
            </a:r>
            <a:r>
              <a:rPr lang="en-US" sz="2800" b="1" dirty="0" smtClean="0"/>
              <a:t>led </a:t>
            </a:r>
            <a:r>
              <a:rPr lang="en-US" sz="2800" b="1" spc="-10" dirty="0" smtClean="0"/>
              <a:t>a</a:t>
            </a:r>
            <a:r>
              <a:rPr lang="en-US" sz="2800" b="1" spc="-5" dirty="0" smtClean="0"/>
              <a:t>s </a:t>
            </a:r>
            <a:r>
              <a:rPr lang="en-US" sz="2800" b="1" dirty="0" smtClean="0"/>
              <a:t>the	</a:t>
            </a:r>
            <a:r>
              <a:rPr lang="en-US" sz="2800" b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r</a:t>
            </a:r>
            <a:r>
              <a:rPr lang="en-US" sz="2800" b="1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e</a:t>
            </a:r>
            <a:r>
              <a:rPr lang="en-US" sz="2800" b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al part</a:t>
            </a:r>
            <a:r>
              <a:rPr lang="en-US" sz="2800" b="1" spc="275" dirty="0" smtClean="0">
                <a:solidFill>
                  <a:srgbClr val="00AF50"/>
                </a:solidFill>
              </a:rPr>
              <a:t> </a:t>
            </a:r>
            <a:r>
              <a:rPr lang="en-US" sz="2800" b="1" spc="-5" dirty="0" smtClean="0"/>
              <a:t>an</a:t>
            </a:r>
            <a:r>
              <a:rPr lang="en-US" sz="2800" b="1" dirty="0" smtClean="0"/>
              <a:t>d is  </a:t>
            </a:r>
            <a:r>
              <a:rPr lang="en-US" sz="2800" b="1" spc="-5" dirty="0" smtClean="0"/>
              <a:t>denoted</a:t>
            </a:r>
            <a:r>
              <a:rPr lang="en-US" sz="2800" b="1" spc="-15" dirty="0" smtClean="0"/>
              <a:t> </a:t>
            </a:r>
            <a:r>
              <a:rPr lang="en-US" sz="2800" b="1" spc="-5" dirty="0" smtClean="0"/>
              <a:t>by</a:t>
            </a:r>
            <a:r>
              <a:rPr lang="en-US" sz="2800" b="1" dirty="0" smtClean="0"/>
              <a:t> </a:t>
            </a:r>
            <a:r>
              <a:rPr lang="en-US" sz="2800" b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Re(z)</a:t>
            </a:r>
            <a:r>
              <a:rPr lang="en-US" sz="2800" b="1" spc="-100" dirty="0" smtClean="0">
                <a:solidFill>
                  <a:srgbClr val="00AF50"/>
                </a:solidFill>
              </a:rPr>
              <a:t> </a:t>
            </a:r>
            <a:r>
              <a:rPr lang="en-US" sz="2800" b="1" dirty="0" smtClean="0"/>
              <a:t>.</a:t>
            </a:r>
            <a:endParaRPr lang="en-US" sz="2800" dirty="0" smtClean="0"/>
          </a:p>
          <a:p>
            <a:pPr marL="12700">
              <a:spcBef>
                <a:spcPts val="1230"/>
              </a:spcBef>
            </a:pPr>
            <a:r>
              <a:rPr lang="en-US" sz="2800" b="1" spc="-5" dirty="0" smtClean="0"/>
              <a:t>And</a:t>
            </a:r>
            <a:r>
              <a:rPr lang="en-US" sz="2800" b="1" spc="60" dirty="0" smtClean="0"/>
              <a:t> </a:t>
            </a:r>
            <a:r>
              <a:rPr lang="en-US" sz="2800" b="1" dirty="0" smtClean="0"/>
              <a:t>the</a:t>
            </a:r>
            <a:r>
              <a:rPr lang="en-US" sz="2800" b="1" spc="45" dirty="0" smtClean="0"/>
              <a:t> </a:t>
            </a:r>
            <a:r>
              <a:rPr lang="en-US" sz="2800" b="1" spc="-5" dirty="0" smtClean="0"/>
              <a:t>other</a:t>
            </a:r>
            <a:r>
              <a:rPr lang="en-US" sz="2800" b="1" spc="70" dirty="0" smtClean="0"/>
              <a:t> </a:t>
            </a:r>
            <a:r>
              <a:rPr lang="en-US" sz="2800" b="1" spc="-5" dirty="0" smtClean="0"/>
              <a:t>part</a:t>
            </a:r>
            <a:r>
              <a:rPr lang="en-US" sz="2800" b="1" spc="55" dirty="0" smtClean="0"/>
              <a:t> </a:t>
            </a:r>
            <a:r>
              <a:rPr lang="en-US" sz="2800" b="1" dirty="0" smtClean="0"/>
              <a:t>is</a:t>
            </a:r>
            <a:r>
              <a:rPr lang="en-US" sz="2800" b="1" spc="50" dirty="0" smtClean="0"/>
              <a:t> </a:t>
            </a:r>
            <a:r>
              <a:rPr lang="en-US" sz="2800" b="1" spc="-5" dirty="0" smtClean="0"/>
              <a:t>called</a:t>
            </a:r>
            <a:r>
              <a:rPr lang="en-US" sz="2800" b="1" spc="50" dirty="0" smtClean="0"/>
              <a:t> </a:t>
            </a:r>
            <a:r>
              <a:rPr lang="en-US" sz="2800" b="1" spc="-5" dirty="0" smtClean="0"/>
              <a:t>as</a:t>
            </a:r>
            <a:r>
              <a:rPr lang="en-US" sz="2800" b="1" spc="50" dirty="0" smtClean="0"/>
              <a:t> </a:t>
            </a:r>
            <a:r>
              <a:rPr lang="en-US" sz="2800" b="1" dirty="0" smtClean="0"/>
              <a:t>the</a:t>
            </a:r>
            <a:r>
              <a:rPr lang="en-US" sz="2800" b="1" spc="45" dirty="0" smtClean="0"/>
              <a:t> </a:t>
            </a:r>
            <a:r>
              <a:rPr lang="en-US" sz="2800" b="1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Imaginary</a:t>
            </a:r>
            <a:r>
              <a:rPr lang="en-US" sz="2800" b="1" u="heavy" spc="13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lang="en-US" sz="2800" b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Part</a:t>
            </a:r>
            <a:r>
              <a:rPr lang="en-US" sz="2800" b="1" spc="-45" dirty="0" smtClean="0">
                <a:solidFill>
                  <a:srgbClr val="00AF50"/>
                </a:solidFill>
              </a:rPr>
              <a:t> </a:t>
            </a:r>
            <a:r>
              <a:rPr lang="en-US" sz="2800" b="1" spc="-5" dirty="0" smtClean="0"/>
              <a:t>and</a:t>
            </a:r>
            <a:r>
              <a:rPr lang="en-US" sz="2800" b="1" spc="40" dirty="0" smtClean="0"/>
              <a:t> </a:t>
            </a:r>
            <a:r>
              <a:rPr lang="en-US" sz="2800" b="1" dirty="0" smtClean="0"/>
              <a:t>it</a:t>
            </a:r>
            <a:r>
              <a:rPr lang="en-US" sz="2800" b="1" spc="45" dirty="0" smtClean="0"/>
              <a:t> </a:t>
            </a:r>
            <a:r>
              <a:rPr lang="en-US" sz="2800" b="1" dirty="0" smtClean="0"/>
              <a:t>is</a:t>
            </a:r>
            <a:r>
              <a:rPr lang="en-US" sz="2800" b="1" spc="55" dirty="0" smtClean="0"/>
              <a:t> </a:t>
            </a:r>
            <a:r>
              <a:rPr lang="en-US" sz="2800" b="1" spc="-5" dirty="0" smtClean="0"/>
              <a:t>denoted</a:t>
            </a:r>
            <a:r>
              <a:rPr lang="en-US" sz="2800" b="1" spc="60" dirty="0" smtClean="0"/>
              <a:t> </a:t>
            </a:r>
            <a:r>
              <a:rPr lang="en-US" sz="2800" b="1" spc="-5" dirty="0" smtClean="0"/>
              <a:t>by</a:t>
            </a:r>
            <a:endParaRPr lang="en-US" sz="2800" dirty="0" smtClean="0"/>
          </a:p>
          <a:p>
            <a:pPr marL="12700">
              <a:spcBef>
                <a:spcPts val="1685"/>
              </a:spcBef>
            </a:pPr>
            <a:r>
              <a:rPr lang="en-US" sz="2800" b="1" u="heavy" spc="-5" dirty="0" err="1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Im</a:t>
            </a:r>
            <a:r>
              <a:rPr lang="en-US" sz="2800" b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(z)</a:t>
            </a:r>
            <a:r>
              <a:rPr lang="en-US" sz="2800" b="1" spc="-114" dirty="0" smtClean="0">
                <a:solidFill>
                  <a:srgbClr val="00AF50"/>
                </a:solidFill>
              </a:rPr>
              <a:t> </a:t>
            </a:r>
            <a:r>
              <a:rPr lang="en-US" sz="2800" b="1" dirty="0" smtClean="0"/>
              <a:t>for</a:t>
            </a:r>
            <a:r>
              <a:rPr lang="en-US" sz="2800" b="1" spc="-5" dirty="0" smtClean="0"/>
              <a:t> </a:t>
            </a:r>
            <a:r>
              <a:rPr lang="en-US" sz="2800" b="1" dirty="0" smtClean="0"/>
              <a:t>the</a:t>
            </a:r>
            <a:r>
              <a:rPr lang="en-US" sz="2800" b="1" spc="-5" dirty="0" smtClean="0"/>
              <a:t> </a:t>
            </a:r>
            <a:r>
              <a:rPr lang="en-US" sz="2800" b="1" dirty="0" smtClean="0"/>
              <a:t>complex </a:t>
            </a:r>
            <a:r>
              <a:rPr lang="en-US" sz="2800" b="1" spc="-5" dirty="0" smtClean="0"/>
              <a:t>number represented</a:t>
            </a:r>
            <a:r>
              <a:rPr lang="en-US" sz="2800" b="1" spc="20" dirty="0" smtClean="0"/>
              <a:t> </a:t>
            </a:r>
            <a:r>
              <a:rPr lang="en-US" sz="2800" b="1" dirty="0" smtClean="0"/>
              <a:t>by</a:t>
            </a:r>
            <a:r>
              <a:rPr lang="en-US" sz="2800" b="1" spc="110" dirty="0" smtClean="0"/>
              <a:t> </a:t>
            </a:r>
            <a:r>
              <a:rPr lang="en-US" sz="2800" b="1" dirty="0" smtClean="0"/>
              <a:t>‘z’</a:t>
            </a:r>
            <a:r>
              <a:rPr lang="en-US" sz="2800" b="1" spc="-165" dirty="0" smtClean="0"/>
              <a:t> </a:t>
            </a:r>
            <a:r>
              <a:rPr lang="en-US" sz="2800" b="1" spc="-5" dirty="0" smtClean="0"/>
              <a:t>which</a:t>
            </a:r>
            <a:r>
              <a:rPr lang="en-US" sz="2800" b="1" spc="10" dirty="0" smtClean="0"/>
              <a:t> </a:t>
            </a:r>
            <a:r>
              <a:rPr lang="en-US" sz="2800" b="1" spc="-5" dirty="0" smtClean="0"/>
              <a:t>is a</a:t>
            </a:r>
            <a:r>
              <a:rPr lang="en-US" sz="2800" b="1" spc="10" dirty="0" smtClean="0"/>
              <a:t> </a:t>
            </a:r>
            <a:r>
              <a:rPr lang="en-US" sz="2800" b="1" spc="-5" dirty="0" smtClean="0"/>
              <a:t>+</a:t>
            </a:r>
            <a:r>
              <a:rPr lang="en-US" sz="2800" b="1" dirty="0" smtClean="0"/>
              <a:t> </a:t>
            </a:r>
            <a:r>
              <a:rPr lang="en-US" sz="2800" b="1" spc="-5" dirty="0" smtClean="0"/>
              <a:t>ib.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325090" y="5352247"/>
            <a:ext cx="10287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Bef>
                <a:spcPts val="535"/>
              </a:spcBef>
            </a:pPr>
            <a:r>
              <a:rPr lang="en-US" sz="2800" b="1" spc="-5" dirty="0" smtClean="0">
                <a:latin typeface="+mn-lt"/>
                <a:cs typeface="Arial MT"/>
              </a:rPr>
              <a:t>Complex</a:t>
            </a:r>
            <a:r>
              <a:rPr lang="en-US" sz="2800" b="1" spc="81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numbers</a:t>
            </a:r>
            <a:r>
              <a:rPr lang="en-US" sz="2800" b="1" spc="81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extended</a:t>
            </a:r>
            <a:r>
              <a:rPr lang="en-US" sz="2800" b="1" spc="795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the</a:t>
            </a:r>
            <a:r>
              <a:rPr lang="en-US" sz="2800" b="1" spc="795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idea</a:t>
            </a:r>
            <a:r>
              <a:rPr lang="en-US" sz="2800" b="1" spc="80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of</a:t>
            </a:r>
            <a:r>
              <a:rPr lang="en-US" sz="2800" b="1" spc="815" dirty="0" smtClean="0">
                <a:latin typeface="+mn-lt"/>
                <a:cs typeface="Arial MT"/>
              </a:rPr>
              <a:t> </a:t>
            </a:r>
            <a:r>
              <a:rPr lang="en-US" sz="2800" b="1" spc="-10" dirty="0" smtClean="0">
                <a:latin typeface="+mn-lt"/>
                <a:cs typeface="Arial MT"/>
              </a:rPr>
              <a:t>one</a:t>
            </a:r>
            <a:endParaRPr lang="en-US" sz="2800" b="1" dirty="0" smtClean="0">
              <a:latin typeface="+mn-lt"/>
              <a:cs typeface="Arial MT"/>
            </a:endParaRPr>
          </a:p>
          <a:p>
            <a:pPr marL="12700" marR="5080" algn="just">
              <a:lnSpc>
                <a:spcPct val="150000"/>
              </a:lnSpc>
            </a:pPr>
            <a:r>
              <a:rPr lang="en-US" sz="2800" b="1" spc="-5" dirty="0" smtClean="0">
                <a:latin typeface="+mn-lt"/>
                <a:cs typeface="Arial MT"/>
              </a:rPr>
              <a:t>dimensional</a:t>
            </a:r>
            <a:r>
              <a:rPr lang="en-US" sz="2800" b="1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number</a:t>
            </a:r>
            <a:r>
              <a:rPr lang="en-US" sz="2800" b="1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line</a:t>
            </a:r>
            <a:r>
              <a:rPr lang="en-US" sz="2800" b="1" dirty="0" smtClean="0">
                <a:latin typeface="+mn-lt"/>
                <a:cs typeface="Arial MT"/>
              </a:rPr>
              <a:t> to</a:t>
            </a:r>
            <a:r>
              <a:rPr lang="en-US" sz="2800" b="1" spc="5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the</a:t>
            </a:r>
            <a:r>
              <a:rPr lang="en-US" sz="2800" b="1" spc="88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two </a:t>
            </a:r>
            <a:r>
              <a:rPr lang="en-US" sz="2800" b="1" spc="-875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dimensional </a:t>
            </a:r>
            <a:r>
              <a:rPr lang="en-US" sz="2800" b="1" dirty="0" smtClean="0">
                <a:latin typeface="+mn-lt"/>
                <a:cs typeface="Arial MT"/>
              </a:rPr>
              <a:t>complex </a:t>
            </a:r>
            <a:r>
              <a:rPr lang="en-US" sz="2800" b="1" spc="-5" dirty="0" smtClean="0">
                <a:latin typeface="+mn-lt"/>
                <a:cs typeface="Arial MT"/>
              </a:rPr>
              <a:t>plane by </a:t>
            </a:r>
            <a:r>
              <a:rPr lang="en-US" sz="2800" b="1" dirty="0" smtClean="0">
                <a:latin typeface="+mn-lt"/>
                <a:cs typeface="Arial MT"/>
              </a:rPr>
              <a:t>using </a:t>
            </a:r>
            <a:r>
              <a:rPr lang="en-US" sz="2800" b="1" spc="-5" dirty="0" smtClean="0">
                <a:latin typeface="+mn-lt"/>
                <a:cs typeface="Arial MT"/>
              </a:rPr>
              <a:t>horizontal </a:t>
            </a:r>
            <a:r>
              <a:rPr lang="en-US" sz="2800" b="1" spc="-875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line </a:t>
            </a:r>
            <a:r>
              <a:rPr lang="en-US" sz="2800" b="1" dirty="0" smtClean="0">
                <a:latin typeface="+mn-lt"/>
                <a:cs typeface="Arial MT"/>
              </a:rPr>
              <a:t>[X-axis] </a:t>
            </a:r>
            <a:r>
              <a:rPr lang="en-US" sz="2800" b="1" spc="-10" dirty="0" smtClean="0">
                <a:latin typeface="+mn-lt"/>
                <a:cs typeface="Arial MT"/>
              </a:rPr>
              <a:t>as </a:t>
            </a:r>
            <a:r>
              <a:rPr lang="en-US" sz="2800" b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real</a:t>
            </a:r>
            <a:r>
              <a:rPr lang="en-US" sz="2800" b="1" spc="-5" dirty="0" smtClean="0">
                <a:solidFill>
                  <a:srgbClr val="00AF50"/>
                </a:solidFill>
                <a:latin typeface="+mn-l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axis </a:t>
            </a:r>
            <a:r>
              <a:rPr lang="en-US" sz="2800" b="1" spc="-5" dirty="0" smtClean="0">
                <a:latin typeface="+mn-lt"/>
                <a:cs typeface="Arial MT"/>
              </a:rPr>
              <a:t>and vertical line </a:t>
            </a:r>
            <a:r>
              <a:rPr lang="en-US" sz="2800" b="1" dirty="0" smtClean="0">
                <a:latin typeface="+mn-lt"/>
                <a:cs typeface="Arial MT"/>
              </a:rPr>
              <a:t>[y- </a:t>
            </a:r>
            <a:r>
              <a:rPr lang="en-US" sz="2800" b="1" spc="5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axis]</a:t>
            </a:r>
            <a:r>
              <a:rPr lang="en-US" sz="2800" b="1" spc="-2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as</a:t>
            </a:r>
            <a:r>
              <a:rPr lang="en-US" sz="2800" b="1" spc="-10" dirty="0" smtClean="0">
                <a:latin typeface="+mn-lt"/>
                <a:cs typeface="Arial MT"/>
              </a:rPr>
              <a:t> </a:t>
            </a:r>
            <a:r>
              <a:rPr lang="en-US" sz="2800" b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imaginary</a:t>
            </a:r>
            <a:r>
              <a:rPr lang="en-US" sz="2800" b="1" u="heavy" spc="-1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 </a:t>
            </a:r>
            <a:r>
              <a:rPr lang="en-US" sz="2800" b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or</a:t>
            </a:r>
            <a:r>
              <a:rPr lang="en-US" sz="2800" b="1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 </a:t>
            </a:r>
            <a:r>
              <a:rPr lang="en-US" sz="2800" b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complex</a:t>
            </a:r>
            <a:r>
              <a:rPr lang="en-US" sz="2800" b="1" spc="-20" dirty="0" smtClean="0">
                <a:solidFill>
                  <a:srgbClr val="00AF50"/>
                </a:solidFill>
                <a:latin typeface="+mn-l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axis.</a:t>
            </a:r>
            <a:endParaRPr lang="en-US" sz="2800" b="1" dirty="0">
              <a:latin typeface="+mn-lt"/>
              <a:cs typeface="Arial MT"/>
            </a:endParaRPr>
          </a:p>
        </p:txBody>
      </p:sp>
      <p:grpSp>
        <p:nvGrpSpPr>
          <p:cNvPr id="9" name="object 10"/>
          <p:cNvGrpSpPr/>
          <p:nvPr/>
        </p:nvGrpSpPr>
        <p:grpSpPr>
          <a:xfrm>
            <a:off x="14600721" y="4738254"/>
            <a:ext cx="3027680" cy="3595255"/>
            <a:chOff x="8989631" y="616838"/>
            <a:chExt cx="3027680" cy="5946140"/>
          </a:xfrm>
        </p:grpSpPr>
        <p:pic>
          <p:nvPicPr>
            <p:cNvPr id="10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9219" y="799755"/>
              <a:ext cx="2953843" cy="5721918"/>
            </a:xfrm>
            <a:prstGeom prst="rect">
              <a:avLst/>
            </a:prstGeom>
          </p:spPr>
        </p:pic>
        <p:sp>
          <p:nvSpPr>
            <p:cNvPr id="11" name="object 12"/>
            <p:cNvSpPr/>
            <p:nvPr/>
          </p:nvSpPr>
          <p:spPr>
            <a:xfrm>
              <a:off x="8994393" y="621601"/>
              <a:ext cx="3018155" cy="5936615"/>
            </a:xfrm>
            <a:custGeom>
              <a:avLst/>
              <a:gdLst/>
              <a:ahLst/>
              <a:cxnLst/>
              <a:rect l="l" t="t" r="r" b="b"/>
              <a:pathLst>
                <a:path w="3018154" h="5936615">
                  <a:moveTo>
                    <a:pt x="0" y="5936361"/>
                  </a:moveTo>
                  <a:lnTo>
                    <a:pt x="3017901" y="5936361"/>
                  </a:lnTo>
                  <a:lnTo>
                    <a:pt x="3017901" y="0"/>
                  </a:lnTo>
                  <a:lnTo>
                    <a:pt x="0" y="0"/>
                  </a:lnTo>
                  <a:lnTo>
                    <a:pt x="0" y="5936361"/>
                  </a:lnTo>
                  <a:close/>
                </a:path>
              </a:pathLst>
            </a:custGeom>
            <a:ln w="952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grpSp>
        <p:nvGrpSpPr>
          <p:cNvPr id="6" name="object 2"/>
          <p:cNvGrpSpPr/>
          <p:nvPr/>
        </p:nvGrpSpPr>
        <p:grpSpPr>
          <a:xfrm>
            <a:off x="1013459" y="1942545"/>
            <a:ext cx="10395585" cy="6221095"/>
            <a:chOff x="327659" y="321563"/>
            <a:chExt cx="10395585" cy="6221095"/>
          </a:xfrm>
        </p:grpSpPr>
        <p:pic>
          <p:nvPicPr>
            <p:cNvPr id="7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59" y="397763"/>
              <a:ext cx="10242804" cy="6068568"/>
            </a:xfrm>
            <a:prstGeom prst="rect">
              <a:avLst/>
            </a:prstGeom>
          </p:spPr>
        </p:pic>
        <p:sp>
          <p:nvSpPr>
            <p:cNvPr id="8" name="object 4"/>
            <p:cNvSpPr/>
            <p:nvPr/>
          </p:nvSpPr>
          <p:spPr>
            <a:xfrm>
              <a:off x="365759" y="359663"/>
              <a:ext cx="10319385" cy="6144895"/>
            </a:xfrm>
            <a:custGeom>
              <a:avLst/>
              <a:gdLst/>
              <a:ahLst/>
              <a:cxnLst/>
              <a:rect l="l" t="t" r="r" b="b"/>
              <a:pathLst>
                <a:path w="10319385" h="6144895">
                  <a:moveTo>
                    <a:pt x="0" y="6144768"/>
                  </a:moveTo>
                  <a:lnTo>
                    <a:pt x="10319004" y="6144768"/>
                  </a:lnTo>
                  <a:lnTo>
                    <a:pt x="10319004" y="0"/>
                  </a:lnTo>
                  <a:lnTo>
                    <a:pt x="0" y="0"/>
                  </a:lnTo>
                  <a:lnTo>
                    <a:pt x="0" y="6144768"/>
                  </a:lnTo>
                  <a:close/>
                </a:path>
              </a:pathLst>
            </a:custGeom>
            <a:ln w="762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12115800" y="1967971"/>
            <a:ext cx="49252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106680" indent="-342900">
              <a:spcBef>
                <a:spcPts val="95"/>
              </a:spcBef>
              <a:buChar char="•"/>
              <a:tabLst>
                <a:tab pos="354965" algn="l"/>
                <a:tab pos="355600" algn="l"/>
                <a:tab pos="6441440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If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b=0,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the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complex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number</a:t>
            </a:r>
            <a:r>
              <a:rPr lang="en-US" sz="2800" spc="2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z</a:t>
            </a:r>
            <a:r>
              <a:rPr lang="en-US" sz="280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=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a</a:t>
            </a:r>
            <a:r>
              <a:rPr lang="en-US" sz="280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+</a:t>
            </a:r>
            <a:r>
              <a:rPr lang="en-US" sz="2800" spc="25" dirty="0" smtClean="0">
                <a:latin typeface="Arial MT"/>
                <a:cs typeface="Arial MT"/>
              </a:rPr>
              <a:t> </a:t>
            </a:r>
            <a:r>
              <a:rPr lang="en-US" sz="2800" spc="-5" dirty="0" err="1" smtClean="0">
                <a:latin typeface="Arial MT"/>
                <a:cs typeface="Arial MT"/>
              </a:rPr>
              <a:t>ib</a:t>
            </a:r>
            <a:r>
              <a:rPr lang="en-US" sz="2800" spc="-5" dirty="0" smtClean="0">
                <a:latin typeface="Arial MT"/>
                <a:cs typeface="Arial MT"/>
              </a:rPr>
              <a:t> reduces to a which </a:t>
            </a:r>
            <a:r>
              <a:rPr lang="en-US" sz="2800" dirty="0" smtClean="0">
                <a:latin typeface="Arial MT"/>
                <a:cs typeface="Arial MT"/>
              </a:rPr>
              <a:t>is </a:t>
            </a:r>
            <a:r>
              <a:rPr lang="en-US" sz="2800" spc="-76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a</a:t>
            </a:r>
            <a:r>
              <a:rPr lang="en-US" sz="2800" dirty="0" smtClean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lang="en-US" sz="2800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MT"/>
                <a:cs typeface="Arial MT"/>
              </a:rPr>
              <a:t>pure real</a:t>
            </a:r>
            <a:r>
              <a:rPr lang="en-US" sz="2800" u="heavy" spc="1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MT"/>
                <a:cs typeface="Arial MT"/>
              </a:rPr>
              <a:t> </a:t>
            </a:r>
            <a:r>
              <a:rPr lang="en-US" sz="2800" spc="-25" dirty="0" smtClean="0">
                <a:latin typeface="Arial MT"/>
                <a:cs typeface="Arial MT"/>
              </a:rPr>
              <a:t>number.</a:t>
            </a:r>
            <a:endParaRPr lang="en-US" sz="2800" dirty="0" smtClean="0">
              <a:latin typeface="Arial MT"/>
              <a:cs typeface="Arial MT"/>
            </a:endParaRPr>
          </a:p>
          <a:p>
            <a:pPr marL="354965" marR="285750" indent="-342900">
              <a:buChar char="•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latin typeface="Arial MT"/>
                <a:cs typeface="Arial MT"/>
              </a:rPr>
              <a:t>If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a =</a:t>
            </a:r>
            <a:r>
              <a:rPr lang="en-US" sz="2800" spc="1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0,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the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complex</a:t>
            </a:r>
            <a:r>
              <a:rPr lang="en-US" sz="2800" spc="1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number</a:t>
            </a:r>
            <a:r>
              <a:rPr lang="en-US" sz="2800" spc="2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z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=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a +</a:t>
            </a:r>
            <a:r>
              <a:rPr lang="en-US" sz="2800" spc="-40" dirty="0" smtClean="0">
                <a:latin typeface="Arial MT"/>
                <a:cs typeface="Arial MT"/>
              </a:rPr>
              <a:t> </a:t>
            </a:r>
            <a:r>
              <a:rPr lang="en-US" sz="2800" spc="-5" dirty="0" err="1" smtClean="0">
                <a:latin typeface="Arial MT"/>
                <a:cs typeface="Arial MT"/>
              </a:rPr>
              <a:t>ib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reduces</a:t>
            </a:r>
            <a:r>
              <a:rPr lang="en-US" sz="2800" spc="1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to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bi which </a:t>
            </a:r>
            <a:r>
              <a:rPr lang="en-US" sz="2800" spc="-76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is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a</a:t>
            </a:r>
            <a:r>
              <a:rPr lang="en-US" sz="2800" spc="-5" dirty="0" smtClean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lang="en-US" sz="2800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MT"/>
                <a:cs typeface="Arial MT"/>
              </a:rPr>
              <a:t>purely</a:t>
            </a:r>
            <a:r>
              <a:rPr lang="en-US" sz="2800" u="heavy" spc="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MT"/>
                <a:cs typeface="Arial MT"/>
              </a:rPr>
              <a:t> </a:t>
            </a:r>
            <a:r>
              <a:rPr lang="en-US" sz="2800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MT"/>
                <a:cs typeface="Arial MT"/>
              </a:rPr>
              <a:t>imaginary</a:t>
            </a:r>
            <a:r>
              <a:rPr lang="en-US" sz="2800" u="heavy" spc="3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 MT"/>
                <a:cs typeface="Arial MT"/>
              </a:rPr>
              <a:t> </a:t>
            </a:r>
            <a:r>
              <a:rPr lang="en-US" sz="2800" spc="-25" dirty="0" smtClean="0">
                <a:latin typeface="Arial MT"/>
                <a:cs typeface="Arial MT"/>
              </a:rPr>
              <a:t>number.</a:t>
            </a:r>
            <a:endParaRPr lang="en-US" sz="2800" dirty="0" smtClean="0">
              <a:latin typeface="Arial MT"/>
              <a:cs typeface="Arial MT"/>
            </a:endParaRPr>
          </a:p>
          <a:p>
            <a:pPr marL="354965" marR="5080" indent="-342900">
              <a:buChar char="•"/>
              <a:tabLst>
                <a:tab pos="354965" algn="l"/>
                <a:tab pos="355600" algn="l"/>
              </a:tabLst>
            </a:pPr>
            <a:r>
              <a:rPr lang="en-US" sz="2800" dirty="0" smtClean="0">
                <a:latin typeface="Arial MT"/>
                <a:cs typeface="Arial MT"/>
              </a:rPr>
              <a:t>In</a:t>
            </a:r>
            <a:r>
              <a:rPr lang="en-US" sz="2800" spc="229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other</a:t>
            </a:r>
            <a:r>
              <a:rPr lang="en-US" sz="2800" spc="229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words</a:t>
            </a:r>
            <a:r>
              <a:rPr lang="en-US" sz="2800" spc="24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all</a:t>
            </a:r>
            <a:r>
              <a:rPr lang="en-US" sz="2800" spc="24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numbers,</a:t>
            </a:r>
            <a:r>
              <a:rPr lang="en-US" sz="2800" spc="24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real</a:t>
            </a:r>
            <a:r>
              <a:rPr lang="en-US" sz="2800" spc="23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imaginary</a:t>
            </a:r>
            <a:r>
              <a:rPr lang="en-US" sz="2800" spc="24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are</a:t>
            </a:r>
            <a:r>
              <a:rPr lang="en-US" sz="2800" spc="23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in</a:t>
            </a:r>
            <a:r>
              <a:rPr lang="en-US" sz="2800" spc="235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the</a:t>
            </a:r>
            <a:r>
              <a:rPr lang="en-US" sz="2800" spc="24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set</a:t>
            </a:r>
            <a:r>
              <a:rPr lang="en-US" sz="2800" spc="229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of </a:t>
            </a:r>
            <a:r>
              <a:rPr lang="en-US" sz="2800" spc="-760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complex</a:t>
            </a:r>
            <a:r>
              <a:rPr lang="en-US" sz="2800" spc="5" dirty="0" smtClean="0">
                <a:latin typeface="Arial MT"/>
                <a:cs typeface="Arial MT"/>
              </a:rPr>
              <a:t> </a:t>
            </a:r>
            <a:r>
              <a:rPr lang="en-US" sz="2800" dirty="0" smtClean="0">
                <a:latin typeface="Arial MT"/>
                <a:cs typeface="Arial MT"/>
              </a:rPr>
              <a:t>numbers.</a:t>
            </a:r>
            <a:endParaRPr lang="en-US" sz="2800" dirty="0">
              <a:latin typeface="Arial MT"/>
              <a:cs typeface="Arial MT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3789355" y="8438941"/>
            <a:ext cx="9635699" cy="75755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400" spc="-5" dirty="0">
                <a:solidFill>
                  <a:srgbClr val="00AF50"/>
                </a:solidFill>
                <a:latin typeface="Arial MT"/>
                <a:cs typeface="Arial MT"/>
              </a:rPr>
              <a:t>ALL</a:t>
            </a:r>
            <a:r>
              <a:rPr sz="2400" spc="-9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 MT"/>
                <a:cs typeface="Arial MT"/>
              </a:rPr>
              <a:t>REAL</a:t>
            </a:r>
            <a:r>
              <a:rPr sz="2400" spc="-8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 MT"/>
                <a:cs typeface="Arial MT"/>
              </a:rPr>
              <a:t>NUMBERS</a:t>
            </a:r>
            <a:r>
              <a:rPr sz="2400" spc="-114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 MT"/>
                <a:cs typeface="Arial MT"/>
              </a:rPr>
              <a:t>ARE</a:t>
            </a:r>
            <a:r>
              <a:rPr sz="2400" spc="-12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 MT"/>
                <a:cs typeface="Arial MT"/>
              </a:rPr>
              <a:t>ALSO</a:t>
            </a:r>
            <a:r>
              <a:rPr sz="2400" spc="-1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AF50"/>
                </a:solidFill>
                <a:latin typeface="Arial MT"/>
                <a:cs typeface="Arial MT"/>
              </a:rPr>
              <a:t>COMPLEX</a:t>
            </a:r>
            <a:r>
              <a:rPr sz="2400" spc="-2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 MT"/>
                <a:cs typeface="Arial MT"/>
              </a:rPr>
              <a:t>NUMBERS</a:t>
            </a:r>
            <a:endParaRPr sz="2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0AF50"/>
                </a:solidFill>
                <a:latin typeface="Arial MT"/>
                <a:cs typeface="Arial MT"/>
              </a:rPr>
              <a:t>WITH</a:t>
            </a:r>
            <a:r>
              <a:rPr sz="2400" spc="-3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Arial MT"/>
                <a:cs typeface="Arial MT"/>
              </a:rPr>
              <a:t>IMAGINARY</a:t>
            </a:r>
            <a:r>
              <a:rPr sz="2400" spc="-7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400" spc="-65" dirty="0">
                <a:solidFill>
                  <a:srgbClr val="00AF50"/>
                </a:solidFill>
                <a:latin typeface="Arial MT"/>
                <a:cs typeface="Arial MT"/>
              </a:rPr>
              <a:t>PART</a:t>
            </a:r>
            <a:r>
              <a:rPr sz="2400" spc="-3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Arial MT"/>
                <a:cs typeface="Arial MT"/>
              </a:rPr>
              <a:t>‘0’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 flipH="1">
            <a:off x="17128350" y="1936063"/>
            <a:ext cx="66600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31224" y="1602175"/>
            <a:ext cx="5546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Algebra</a:t>
            </a:r>
            <a:r>
              <a:rPr lang="en-US" sz="3200" spc="-45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of</a:t>
            </a:r>
            <a:r>
              <a:rPr lang="en-US" sz="3200" spc="-2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Complex</a:t>
            </a:r>
            <a:r>
              <a:rPr lang="en-US" sz="3200" spc="-35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Numbers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366655" y="2327388"/>
            <a:ext cx="11409218" cy="511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100"/>
              </a:spcBef>
            </a:pPr>
            <a:r>
              <a:rPr lang="en-US" sz="2800" b="1" i="1" u="heavy" spc="-5" dirty="0" smtClean="0">
                <a:uFill>
                  <a:solidFill>
                    <a:srgbClr val="000000"/>
                  </a:solidFill>
                </a:uFill>
              </a:rPr>
              <a:t>Addition</a:t>
            </a:r>
            <a:r>
              <a:rPr lang="en-US" sz="2800" b="1" i="1" u="heavy" spc="-10" dirty="0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b="1" i="1" u="heavy" spc="-5" dirty="0" smtClean="0">
                <a:uFill>
                  <a:solidFill>
                    <a:srgbClr val="000000"/>
                  </a:solidFill>
                </a:uFill>
              </a:rPr>
              <a:t>&amp;</a:t>
            </a:r>
            <a:r>
              <a:rPr lang="en-US" sz="2800" b="1" i="1" u="heavy" spc="5" dirty="0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b="1" i="1" u="heavy" spc="-5" dirty="0" smtClean="0">
                <a:uFill>
                  <a:solidFill>
                    <a:srgbClr val="000000"/>
                  </a:solidFill>
                </a:uFill>
              </a:rPr>
              <a:t>Subtraction</a:t>
            </a:r>
            <a:r>
              <a:rPr lang="en-US" sz="2800" b="1" i="1" u="heavy" spc="-10" dirty="0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b="1" i="1" u="heavy" dirty="0" smtClean="0">
                <a:uFill>
                  <a:solidFill>
                    <a:srgbClr val="000000"/>
                  </a:solidFill>
                </a:uFill>
              </a:rPr>
              <a:t>of two</a:t>
            </a:r>
            <a:r>
              <a:rPr lang="en-US" sz="2800" b="1" i="1" u="heavy" spc="-15" dirty="0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b="1" i="1" u="heavy" spc="-5" dirty="0" smtClean="0">
                <a:uFill>
                  <a:solidFill>
                    <a:srgbClr val="000000"/>
                  </a:solidFill>
                </a:uFill>
              </a:rPr>
              <a:t>complex</a:t>
            </a:r>
            <a:r>
              <a:rPr lang="en-US" sz="2800" b="1" i="1" u="heavy" spc="5" dirty="0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800" b="1" i="1" u="heavy" spc="-5" dirty="0" smtClean="0">
                <a:uFill>
                  <a:solidFill>
                    <a:srgbClr val="000000"/>
                  </a:solidFill>
                </a:uFill>
              </a:rPr>
              <a:t>numbers:-</a:t>
            </a:r>
            <a:endParaRPr lang="en-US" sz="2800" dirty="0" smtClean="0"/>
          </a:p>
          <a:p>
            <a:pPr marL="76200">
              <a:spcBef>
                <a:spcPts val="2160"/>
              </a:spcBef>
            </a:pPr>
            <a:r>
              <a:rPr lang="en-US" sz="2800" i="1" spc="-5" dirty="0" smtClean="0"/>
              <a:t>Let z</a:t>
            </a:r>
            <a:r>
              <a:rPr lang="en-US" sz="2800" i="1" spc="-7" baseline="-20833" dirty="0" smtClean="0"/>
              <a:t>1</a:t>
            </a:r>
            <a:r>
              <a:rPr lang="en-US" sz="2800" i="1" spc="322" baseline="-20833" dirty="0" smtClean="0"/>
              <a:t> </a:t>
            </a:r>
            <a:r>
              <a:rPr lang="en-US" sz="2800" i="1" dirty="0" smtClean="0"/>
              <a:t>=</a:t>
            </a:r>
            <a:r>
              <a:rPr lang="en-US" sz="2800" i="1" spc="-5" dirty="0" smtClean="0"/>
              <a:t> a</a:t>
            </a:r>
            <a:r>
              <a:rPr lang="en-US" sz="2800" i="1" spc="5" dirty="0" smtClean="0"/>
              <a:t> </a:t>
            </a:r>
            <a:r>
              <a:rPr lang="en-US" sz="2800" i="1" dirty="0" smtClean="0"/>
              <a:t>+ </a:t>
            </a:r>
            <a:r>
              <a:rPr lang="en-US" sz="2800" i="1" spc="-5" dirty="0" err="1" smtClean="0"/>
              <a:t>ib</a:t>
            </a:r>
            <a:r>
              <a:rPr lang="en-US" sz="2800" i="1" dirty="0" smtClean="0"/>
              <a:t> </a:t>
            </a:r>
            <a:r>
              <a:rPr lang="en-US" sz="2800" i="1" spc="-5" dirty="0" smtClean="0"/>
              <a:t>and</a:t>
            </a:r>
            <a:r>
              <a:rPr lang="en-US" sz="2800" i="1" spc="10" dirty="0" smtClean="0"/>
              <a:t> </a:t>
            </a:r>
            <a:r>
              <a:rPr lang="en-US" sz="2800" i="1" spc="-5" dirty="0" smtClean="0"/>
              <a:t>z</a:t>
            </a:r>
            <a:r>
              <a:rPr lang="en-US" sz="2800" i="1" spc="-7" baseline="-20833" dirty="0" smtClean="0"/>
              <a:t>2</a:t>
            </a:r>
            <a:r>
              <a:rPr lang="en-US" sz="2800" i="1" spc="322" baseline="-20833" dirty="0" smtClean="0"/>
              <a:t> </a:t>
            </a:r>
            <a:r>
              <a:rPr lang="en-US" sz="2800" i="1" dirty="0" smtClean="0"/>
              <a:t>=</a:t>
            </a:r>
            <a:r>
              <a:rPr lang="en-US" sz="2800" i="1" spc="-5" dirty="0" smtClean="0"/>
              <a:t> </a:t>
            </a:r>
            <a:r>
              <a:rPr lang="en-US" sz="2800" i="1" dirty="0" smtClean="0"/>
              <a:t>c</a:t>
            </a:r>
            <a:r>
              <a:rPr lang="en-US" sz="2800" i="1" spc="-5" dirty="0" smtClean="0"/>
              <a:t> </a:t>
            </a:r>
            <a:r>
              <a:rPr lang="en-US" sz="2800" i="1" dirty="0" smtClean="0"/>
              <a:t>+</a:t>
            </a:r>
            <a:r>
              <a:rPr lang="en-US" sz="2800" i="1" spc="-5" dirty="0" smtClean="0"/>
              <a:t> id</a:t>
            </a:r>
            <a:r>
              <a:rPr lang="en-US" sz="2800" i="1" spc="10" dirty="0" smtClean="0"/>
              <a:t> </a:t>
            </a:r>
            <a:r>
              <a:rPr lang="en-US" sz="2800" i="1" spc="-5" dirty="0" smtClean="0"/>
              <a:t>be</a:t>
            </a:r>
            <a:r>
              <a:rPr lang="en-US" sz="2800" i="1" dirty="0" smtClean="0"/>
              <a:t> </a:t>
            </a:r>
            <a:r>
              <a:rPr lang="en-US" sz="2800" i="1" spc="-5" dirty="0" smtClean="0"/>
              <a:t>any</a:t>
            </a:r>
            <a:r>
              <a:rPr lang="en-US" sz="2800" i="1" spc="5" dirty="0" smtClean="0"/>
              <a:t> </a:t>
            </a:r>
            <a:r>
              <a:rPr lang="en-US" sz="2800" i="1" dirty="0" smtClean="0"/>
              <a:t>two</a:t>
            </a:r>
            <a:r>
              <a:rPr lang="en-US" sz="2800" i="1" spc="-5" dirty="0" smtClean="0"/>
              <a:t> </a:t>
            </a:r>
            <a:r>
              <a:rPr lang="en-US" sz="2800" spc="-5" dirty="0" smtClean="0">
                <a:latin typeface="Arial MT"/>
                <a:cs typeface="Arial MT"/>
              </a:rPr>
              <a:t>complex</a:t>
            </a:r>
            <a:r>
              <a:rPr lang="en-US" sz="2800" spc="20" dirty="0" smtClean="0">
                <a:latin typeface="Arial MT"/>
                <a:cs typeface="Arial MT"/>
              </a:rPr>
              <a:t> </a:t>
            </a:r>
            <a:r>
              <a:rPr lang="en-US" sz="2800" spc="-5" dirty="0" smtClean="0">
                <a:latin typeface="Arial MT"/>
                <a:cs typeface="Arial MT"/>
              </a:rPr>
              <a:t>numbers.</a:t>
            </a:r>
            <a:endParaRPr lang="en-US" sz="2800" dirty="0" smtClean="0">
              <a:latin typeface="Arial MT"/>
              <a:cs typeface="Arial MT"/>
            </a:endParaRPr>
          </a:p>
          <a:p>
            <a:pPr marL="76200">
              <a:tabLst>
                <a:tab pos="3299460" algn="l"/>
              </a:tabLst>
            </a:pPr>
            <a:r>
              <a:rPr lang="en-US" sz="2800" b="1" spc="-5" dirty="0" smtClean="0"/>
              <a:t>Then,</a:t>
            </a:r>
            <a:r>
              <a:rPr lang="en-US" sz="2800" b="1" spc="-15" dirty="0" smtClean="0"/>
              <a:t> </a:t>
            </a:r>
            <a:r>
              <a:rPr lang="en-US" sz="2800" b="1" dirty="0" smtClean="0"/>
              <a:t>the</a:t>
            </a:r>
            <a:r>
              <a:rPr lang="en-US" sz="2800" b="1" spc="10" dirty="0" smtClean="0"/>
              <a:t> </a:t>
            </a:r>
            <a:r>
              <a:rPr lang="en-US" sz="2800" b="1" spc="-5" dirty="0" smtClean="0"/>
              <a:t>sum</a:t>
            </a:r>
            <a:r>
              <a:rPr lang="en-US" sz="2800" b="1" dirty="0" smtClean="0"/>
              <a:t> </a:t>
            </a:r>
            <a:r>
              <a:rPr lang="en-US" sz="2800" b="1" i="1" spc="-5" dirty="0" smtClean="0"/>
              <a:t>z</a:t>
            </a:r>
            <a:r>
              <a:rPr lang="en-US" sz="2800" b="1" i="1" spc="-7" baseline="-20833" dirty="0" smtClean="0"/>
              <a:t>1</a:t>
            </a:r>
            <a:r>
              <a:rPr lang="en-US" sz="2800" b="1" i="1" spc="337" baseline="-20833" dirty="0" smtClean="0"/>
              <a:t> </a:t>
            </a:r>
            <a:r>
              <a:rPr lang="en-US" sz="2800" b="1" i="1" dirty="0" smtClean="0"/>
              <a:t>+</a:t>
            </a:r>
            <a:r>
              <a:rPr lang="en-US" sz="2800" b="1" i="1" spc="-15" dirty="0" smtClean="0"/>
              <a:t> </a:t>
            </a:r>
            <a:r>
              <a:rPr lang="en-US" sz="2800" b="1" i="1" spc="-5" dirty="0" smtClean="0"/>
              <a:t>z</a:t>
            </a:r>
            <a:r>
              <a:rPr lang="en-US" sz="2800" b="1" i="1" spc="-7" baseline="-20833" dirty="0" smtClean="0"/>
              <a:t>2	</a:t>
            </a:r>
            <a:r>
              <a:rPr lang="en-US" sz="2800" b="1" i="1" dirty="0" smtClean="0"/>
              <a:t>is</a:t>
            </a:r>
            <a:r>
              <a:rPr lang="en-US" sz="2800" b="1" i="1" spc="-40" dirty="0" smtClean="0"/>
              <a:t> </a:t>
            </a:r>
            <a:r>
              <a:rPr lang="en-US" sz="2800" b="1" i="1" dirty="0" smtClean="0"/>
              <a:t>defined</a:t>
            </a:r>
            <a:r>
              <a:rPr lang="en-US" sz="2800" b="1" i="1" spc="-30" dirty="0" smtClean="0"/>
              <a:t> </a:t>
            </a:r>
            <a:r>
              <a:rPr lang="en-US" sz="2800" b="1" i="1" spc="-5" dirty="0" smtClean="0"/>
              <a:t>as</a:t>
            </a:r>
            <a:r>
              <a:rPr lang="en-US" sz="2800" b="1" i="1" spc="-25" dirty="0" smtClean="0"/>
              <a:t> </a:t>
            </a:r>
            <a:r>
              <a:rPr lang="en-US" sz="2800" b="1" i="1" dirty="0" smtClean="0"/>
              <a:t>follows:</a:t>
            </a:r>
            <a:endParaRPr lang="en-US" sz="2800" dirty="0" smtClean="0"/>
          </a:p>
          <a:p>
            <a:pPr marL="76200"/>
            <a:r>
              <a:rPr lang="en-US" sz="2800" b="1" i="1" spc="-5" dirty="0" smtClean="0">
                <a:solidFill>
                  <a:srgbClr val="00AF50"/>
                </a:solidFill>
              </a:rPr>
              <a:t>z</a:t>
            </a:r>
            <a:r>
              <a:rPr lang="en-US" sz="2800" b="1" i="1" spc="-7" baseline="-20833" dirty="0" smtClean="0">
                <a:solidFill>
                  <a:srgbClr val="00AF50"/>
                </a:solidFill>
              </a:rPr>
              <a:t>1</a:t>
            </a:r>
            <a:r>
              <a:rPr lang="en-US" sz="2800" b="1" i="1" spc="315" baseline="-20833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+</a:t>
            </a:r>
            <a:r>
              <a:rPr lang="en-US" sz="2800" b="1" i="1" spc="-10" dirty="0" smtClean="0">
                <a:solidFill>
                  <a:srgbClr val="00AF50"/>
                </a:solidFill>
              </a:rPr>
              <a:t> </a:t>
            </a:r>
            <a:r>
              <a:rPr lang="en-US" sz="2800" b="1" i="1" spc="-5" dirty="0" smtClean="0">
                <a:solidFill>
                  <a:srgbClr val="00AF50"/>
                </a:solidFill>
              </a:rPr>
              <a:t>z</a:t>
            </a:r>
            <a:r>
              <a:rPr lang="en-US" sz="2800" b="1" i="1" spc="-7" baseline="-20833" dirty="0" smtClean="0">
                <a:solidFill>
                  <a:srgbClr val="00AF50"/>
                </a:solidFill>
              </a:rPr>
              <a:t>2</a:t>
            </a:r>
            <a:r>
              <a:rPr lang="en-US" sz="2800" b="1" i="1" spc="322" baseline="-20833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=</a:t>
            </a:r>
            <a:r>
              <a:rPr lang="en-US" sz="2800" b="1" i="1" spc="-10" dirty="0" smtClean="0">
                <a:solidFill>
                  <a:srgbClr val="00AF50"/>
                </a:solidFill>
              </a:rPr>
              <a:t> </a:t>
            </a:r>
            <a:r>
              <a:rPr lang="en-US" sz="2800" b="1" i="1" spc="-5" dirty="0" smtClean="0">
                <a:solidFill>
                  <a:srgbClr val="00AF50"/>
                </a:solidFill>
              </a:rPr>
              <a:t>(a</a:t>
            </a:r>
            <a:r>
              <a:rPr lang="en-US" sz="2800" b="1" i="1" spc="-10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+</a:t>
            </a:r>
            <a:r>
              <a:rPr lang="en-US" sz="2800" b="1" i="1" spc="-10" dirty="0" smtClean="0">
                <a:solidFill>
                  <a:srgbClr val="00AF50"/>
                </a:solidFill>
              </a:rPr>
              <a:t> </a:t>
            </a:r>
            <a:r>
              <a:rPr lang="en-US" sz="2800" b="1" i="1" spc="-5" dirty="0" smtClean="0">
                <a:solidFill>
                  <a:srgbClr val="00AF50"/>
                </a:solidFill>
              </a:rPr>
              <a:t>c)</a:t>
            </a:r>
            <a:r>
              <a:rPr lang="en-US" sz="2800" b="1" i="1" spc="5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+</a:t>
            </a:r>
            <a:r>
              <a:rPr lang="en-US" sz="2800" b="1" i="1" spc="-5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err="1" smtClean="0">
                <a:solidFill>
                  <a:srgbClr val="00AF50"/>
                </a:solidFill>
              </a:rPr>
              <a:t>i</a:t>
            </a:r>
            <a:r>
              <a:rPr lang="en-US" sz="2800" b="1" i="1" spc="-20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(b</a:t>
            </a:r>
            <a:r>
              <a:rPr lang="en-US" sz="2800" b="1" i="1" spc="-10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+</a:t>
            </a:r>
            <a:r>
              <a:rPr lang="en-US" sz="2800" b="1" i="1" spc="-10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d),</a:t>
            </a:r>
            <a:r>
              <a:rPr lang="en-US" sz="2800" b="1" i="1" spc="-10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/>
              <a:t>which</a:t>
            </a:r>
            <a:r>
              <a:rPr lang="en-US" sz="2800" b="1" i="1" spc="-40" dirty="0" smtClean="0"/>
              <a:t> </a:t>
            </a:r>
            <a:r>
              <a:rPr lang="en-US" sz="2800" b="1" i="1" dirty="0" smtClean="0"/>
              <a:t>is</a:t>
            </a:r>
            <a:r>
              <a:rPr lang="en-US" sz="2800" b="1" i="1" spc="-15" dirty="0" smtClean="0"/>
              <a:t> </a:t>
            </a:r>
            <a:r>
              <a:rPr lang="en-US" sz="2800" b="1" i="1" spc="-5" dirty="0" smtClean="0"/>
              <a:t>again a </a:t>
            </a:r>
            <a:r>
              <a:rPr lang="en-US" sz="2800" b="1" i="1" dirty="0" smtClean="0"/>
              <a:t>complex </a:t>
            </a:r>
            <a:r>
              <a:rPr lang="en-US" sz="2800" b="1" i="1" spc="-20" dirty="0" smtClean="0"/>
              <a:t>number.</a:t>
            </a:r>
            <a:endParaRPr lang="en-US" sz="2800" dirty="0" smtClean="0"/>
          </a:p>
          <a:p>
            <a:pPr>
              <a:spcBef>
                <a:spcPts val="5"/>
              </a:spcBef>
            </a:pPr>
            <a:endParaRPr lang="en-US" sz="2800" dirty="0" smtClean="0"/>
          </a:p>
          <a:p>
            <a:pPr marL="76200"/>
            <a:r>
              <a:rPr lang="en-US" sz="2800" b="1" i="1" spc="-5" dirty="0" smtClean="0"/>
              <a:t>And</a:t>
            </a:r>
            <a:r>
              <a:rPr lang="en-US" sz="2800" b="1" i="1" spc="-15" dirty="0" smtClean="0"/>
              <a:t> </a:t>
            </a:r>
            <a:r>
              <a:rPr lang="en-US" sz="2800" b="1" i="1" dirty="0" smtClean="0"/>
              <a:t>the</a:t>
            </a:r>
            <a:r>
              <a:rPr lang="en-US" sz="2800" b="1" i="1" spc="-15" dirty="0" smtClean="0"/>
              <a:t> </a:t>
            </a:r>
            <a:r>
              <a:rPr lang="en-US" sz="2800" b="1" i="1" dirty="0" err="1" smtClean="0"/>
              <a:t>the</a:t>
            </a:r>
            <a:r>
              <a:rPr lang="en-US" sz="2800" b="1" i="1" spc="-25" dirty="0" smtClean="0"/>
              <a:t> </a:t>
            </a:r>
            <a:r>
              <a:rPr lang="en-US" sz="2800" b="1" i="1" spc="-5" dirty="0" smtClean="0"/>
              <a:t>difference</a:t>
            </a:r>
            <a:r>
              <a:rPr lang="en-US" sz="2800" b="1" i="1" spc="-10" dirty="0" smtClean="0"/>
              <a:t> </a:t>
            </a:r>
            <a:r>
              <a:rPr lang="en-US" sz="2800" b="1" i="1" dirty="0" smtClean="0"/>
              <a:t>is</a:t>
            </a:r>
            <a:r>
              <a:rPr lang="en-US" sz="2800" b="1" i="1" spc="-20" dirty="0" smtClean="0"/>
              <a:t> </a:t>
            </a:r>
            <a:r>
              <a:rPr lang="en-US" sz="2800" b="1" i="1" dirty="0" smtClean="0"/>
              <a:t>defined</a:t>
            </a:r>
            <a:r>
              <a:rPr lang="en-US" sz="2800" b="1" i="1" spc="-25" dirty="0" smtClean="0"/>
              <a:t> </a:t>
            </a:r>
            <a:r>
              <a:rPr lang="en-US" sz="2800" b="1" i="1" spc="-5" dirty="0" smtClean="0"/>
              <a:t>as:</a:t>
            </a:r>
            <a:endParaRPr lang="en-US" sz="2800" dirty="0" smtClean="0"/>
          </a:p>
          <a:p>
            <a:pPr marL="76200"/>
            <a:r>
              <a:rPr lang="en-US" sz="2800" b="1" i="1" spc="-5" dirty="0" smtClean="0">
                <a:solidFill>
                  <a:srgbClr val="00AF50"/>
                </a:solidFill>
              </a:rPr>
              <a:t>z</a:t>
            </a:r>
            <a:r>
              <a:rPr lang="en-US" sz="2800" b="1" i="1" spc="-7" baseline="-20833" dirty="0" smtClean="0">
                <a:solidFill>
                  <a:srgbClr val="00AF50"/>
                </a:solidFill>
              </a:rPr>
              <a:t>1</a:t>
            </a:r>
            <a:r>
              <a:rPr lang="en-US" sz="2800" b="1" i="1" spc="315" baseline="-20833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-</a:t>
            </a:r>
            <a:r>
              <a:rPr lang="en-US" sz="2800" b="1" i="1" spc="-5" dirty="0" smtClean="0">
                <a:solidFill>
                  <a:srgbClr val="00AF50"/>
                </a:solidFill>
              </a:rPr>
              <a:t> z</a:t>
            </a:r>
            <a:r>
              <a:rPr lang="en-US" sz="2800" b="1" i="1" spc="-7" baseline="-20833" dirty="0" smtClean="0">
                <a:solidFill>
                  <a:srgbClr val="00AF50"/>
                </a:solidFill>
              </a:rPr>
              <a:t>2</a:t>
            </a:r>
            <a:r>
              <a:rPr lang="en-US" sz="2800" b="1" i="1" spc="315" baseline="-20833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= </a:t>
            </a:r>
            <a:r>
              <a:rPr lang="en-US" sz="2800" b="1" i="1" spc="-5" dirty="0" smtClean="0">
                <a:solidFill>
                  <a:srgbClr val="00AF50"/>
                </a:solidFill>
              </a:rPr>
              <a:t>(a</a:t>
            </a:r>
            <a:r>
              <a:rPr lang="en-US" sz="2800" b="1" i="1" spc="-15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-</a:t>
            </a:r>
            <a:r>
              <a:rPr lang="en-US" sz="2800" b="1" i="1" spc="-5" dirty="0" smtClean="0">
                <a:solidFill>
                  <a:srgbClr val="00AF50"/>
                </a:solidFill>
              </a:rPr>
              <a:t> c) </a:t>
            </a:r>
            <a:r>
              <a:rPr lang="en-US" sz="2800" b="1" i="1" dirty="0" smtClean="0">
                <a:solidFill>
                  <a:srgbClr val="00AF50"/>
                </a:solidFill>
              </a:rPr>
              <a:t>+</a:t>
            </a:r>
            <a:r>
              <a:rPr lang="en-US" sz="2800" b="1" i="1" spc="5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err="1" smtClean="0">
                <a:solidFill>
                  <a:srgbClr val="00AF50"/>
                </a:solidFill>
              </a:rPr>
              <a:t>i</a:t>
            </a:r>
            <a:r>
              <a:rPr lang="en-US" sz="2800" b="1" i="1" spc="-30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(b</a:t>
            </a:r>
            <a:r>
              <a:rPr lang="en-US" sz="2800" b="1" i="1" spc="-5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-</a:t>
            </a:r>
            <a:r>
              <a:rPr lang="en-US" sz="2800" b="1" i="1" spc="-10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>
                <a:solidFill>
                  <a:srgbClr val="00AF50"/>
                </a:solidFill>
              </a:rPr>
              <a:t>d),</a:t>
            </a:r>
            <a:r>
              <a:rPr lang="en-US" sz="2800" b="1" i="1" spc="-15" dirty="0" smtClean="0">
                <a:solidFill>
                  <a:srgbClr val="00AF50"/>
                </a:solidFill>
              </a:rPr>
              <a:t> </a:t>
            </a:r>
            <a:r>
              <a:rPr lang="en-US" sz="2800" b="1" i="1" dirty="0" smtClean="0"/>
              <a:t>which</a:t>
            </a:r>
            <a:r>
              <a:rPr lang="en-US" sz="2800" b="1" i="1" spc="-35" dirty="0" smtClean="0"/>
              <a:t> </a:t>
            </a:r>
            <a:r>
              <a:rPr lang="en-US" sz="2800" b="1" i="1" dirty="0" smtClean="0"/>
              <a:t>is</a:t>
            </a:r>
            <a:r>
              <a:rPr lang="en-US" sz="2800" b="1" i="1" spc="5" dirty="0" smtClean="0"/>
              <a:t> </a:t>
            </a:r>
            <a:r>
              <a:rPr lang="en-US" sz="2800" b="1" i="1" dirty="0" smtClean="0"/>
              <a:t>again</a:t>
            </a:r>
            <a:r>
              <a:rPr lang="en-US" sz="2800" b="1" i="1" spc="-5" dirty="0" smtClean="0"/>
              <a:t> a</a:t>
            </a:r>
            <a:r>
              <a:rPr lang="en-US" sz="2800" b="1" i="1" dirty="0" smtClean="0"/>
              <a:t> complex </a:t>
            </a:r>
            <a:r>
              <a:rPr lang="en-US" sz="2800" b="1" i="1" spc="-20" dirty="0" smtClean="0"/>
              <a:t>number.</a:t>
            </a:r>
            <a:endParaRPr lang="en-US" sz="2800" dirty="0" smtClean="0"/>
          </a:p>
          <a:p>
            <a:pPr>
              <a:spcBef>
                <a:spcPts val="5"/>
              </a:spcBef>
            </a:pPr>
            <a:endParaRPr lang="en-US" sz="2800" dirty="0" smtClean="0"/>
          </a:p>
          <a:p>
            <a:pPr marL="76200">
              <a:spcBef>
                <a:spcPts val="5"/>
              </a:spcBef>
            </a:pPr>
            <a:r>
              <a:rPr lang="en-US" sz="2800" u="heavy" dirty="0" smtClean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For</a:t>
            </a:r>
            <a:r>
              <a:rPr lang="en-US" sz="2800" u="heavy" spc="-50" dirty="0" smtClean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lang="en-US" sz="2800" u="heavy" spc="-5" dirty="0" smtClean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example</a:t>
            </a:r>
            <a:r>
              <a:rPr lang="en-US" sz="2800" b="1" u="heavy" spc="-5" dirty="0" smtClean="0">
                <a:uFill>
                  <a:solidFill>
                    <a:srgbClr val="000000"/>
                  </a:solidFill>
                </a:uFill>
              </a:rPr>
              <a:t>,</a:t>
            </a:r>
            <a:endParaRPr lang="en-US" sz="2800" dirty="0" smtClean="0"/>
          </a:p>
          <a:p>
            <a:pPr marL="76200"/>
            <a:r>
              <a:rPr lang="en-US" sz="2800" b="1" spc="-5" dirty="0" smtClean="0"/>
              <a:t>(2 </a:t>
            </a:r>
            <a:r>
              <a:rPr lang="en-US" sz="2800" b="1" dirty="0" smtClean="0"/>
              <a:t>+</a:t>
            </a:r>
            <a:r>
              <a:rPr lang="en-US" sz="2800" b="1" spc="-10" dirty="0" smtClean="0"/>
              <a:t> </a:t>
            </a:r>
            <a:r>
              <a:rPr lang="en-US" sz="2800" b="1" i="1" dirty="0" smtClean="0"/>
              <a:t>i3)</a:t>
            </a:r>
            <a:r>
              <a:rPr lang="en-US" sz="2800" b="1" i="1" spc="5" dirty="0" smtClean="0"/>
              <a:t> </a:t>
            </a:r>
            <a:r>
              <a:rPr lang="en-US" sz="2800" b="1" i="1" dirty="0" smtClean="0"/>
              <a:t>+</a:t>
            </a:r>
            <a:r>
              <a:rPr lang="en-US" sz="2800" b="1" i="1" spc="-20" dirty="0" smtClean="0"/>
              <a:t> </a:t>
            </a:r>
            <a:r>
              <a:rPr lang="en-US" sz="2800" b="1" i="1" spc="5" dirty="0" smtClean="0"/>
              <a:t>(–</a:t>
            </a:r>
            <a:r>
              <a:rPr lang="en-US" sz="2800" b="1" i="1" spc="-10" dirty="0" smtClean="0"/>
              <a:t> </a:t>
            </a:r>
            <a:r>
              <a:rPr lang="en-US" sz="2800" b="1" i="1" spc="-5" dirty="0" smtClean="0"/>
              <a:t>6</a:t>
            </a:r>
            <a:r>
              <a:rPr lang="en-US" sz="2800" b="1" i="1" dirty="0" smtClean="0"/>
              <a:t> +i5)</a:t>
            </a:r>
            <a:r>
              <a:rPr lang="en-US" sz="2800" b="1" i="1" spc="-25" dirty="0" smtClean="0"/>
              <a:t> </a:t>
            </a:r>
            <a:r>
              <a:rPr lang="en-US" sz="2800" b="1" i="1" dirty="0" smtClean="0"/>
              <a:t>= </a:t>
            </a:r>
            <a:r>
              <a:rPr lang="en-US" sz="2800" b="1" i="1" spc="-5" dirty="0" smtClean="0"/>
              <a:t>(2</a:t>
            </a:r>
            <a:r>
              <a:rPr lang="en-US" sz="2800" b="1" i="1" spc="-10" dirty="0" smtClean="0"/>
              <a:t> </a:t>
            </a:r>
            <a:r>
              <a:rPr lang="en-US" sz="2800" b="1" i="1" dirty="0" smtClean="0"/>
              <a:t>– </a:t>
            </a:r>
            <a:r>
              <a:rPr lang="en-US" sz="2800" b="1" i="1" spc="-5" dirty="0" smtClean="0"/>
              <a:t>6) </a:t>
            </a:r>
            <a:r>
              <a:rPr lang="en-US" sz="2800" b="1" i="1" dirty="0" smtClean="0"/>
              <a:t>+ </a:t>
            </a:r>
            <a:r>
              <a:rPr lang="en-US" sz="2800" b="1" i="1" dirty="0" err="1" smtClean="0"/>
              <a:t>i</a:t>
            </a:r>
            <a:r>
              <a:rPr lang="en-US" sz="2800" b="1" i="1" spc="-10" dirty="0" smtClean="0"/>
              <a:t> </a:t>
            </a:r>
            <a:r>
              <a:rPr lang="en-US" sz="2800" b="1" i="1" spc="-5" dirty="0" smtClean="0"/>
              <a:t>(3</a:t>
            </a:r>
            <a:r>
              <a:rPr lang="en-US" sz="2800" b="1" i="1" spc="5" dirty="0" smtClean="0"/>
              <a:t> </a:t>
            </a:r>
            <a:r>
              <a:rPr lang="en-US" sz="2800" b="1" i="1" dirty="0" smtClean="0"/>
              <a:t>+ </a:t>
            </a:r>
            <a:r>
              <a:rPr lang="en-US" sz="2800" b="1" i="1" spc="-5" dirty="0" smtClean="0"/>
              <a:t>5)</a:t>
            </a:r>
            <a:r>
              <a:rPr lang="en-US" sz="2800" b="1" i="1" spc="5" dirty="0" smtClean="0"/>
              <a:t> </a:t>
            </a:r>
            <a:r>
              <a:rPr lang="en-US" sz="2800" b="1" i="1" dirty="0" smtClean="0"/>
              <a:t>=</a:t>
            </a:r>
            <a:r>
              <a:rPr lang="en-US" sz="2800" b="1" i="1" spc="-40" dirty="0" smtClean="0"/>
              <a:t> </a:t>
            </a:r>
            <a:r>
              <a:rPr lang="en-US" sz="2800" b="1" i="1" dirty="0" smtClean="0"/>
              <a:t>–</a:t>
            </a:r>
            <a:r>
              <a:rPr lang="en-US" sz="2800" b="1" i="1" spc="-15" dirty="0" smtClean="0"/>
              <a:t> </a:t>
            </a:r>
            <a:r>
              <a:rPr lang="en-US" sz="2800" b="1" i="1" spc="-5" dirty="0" smtClean="0"/>
              <a:t>4</a:t>
            </a:r>
            <a:r>
              <a:rPr lang="en-US" sz="2800" b="1" i="1" dirty="0" smtClean="0"/>
              <a:t> + </a:t>
            </a:r>
            <a:r>
              <a:rPr lang="en-US" sz="2800" b="1" i="1" dirty="0" err="1" smtClean="0"/>
              <a:t>i</a:t>
            </a:r>
            <a:r>
              <a:rPr lang="en-US" sz="2800" b="1" i="1" spc="-25" dirty="0" smtClean="0"/>
              <a:t> </a:t>
            </a:r>
            <a:r>
              <a:rPr lang="en-US" sz="2800" b="1" i="1" spc="-5" dirty="0" smtClean="0"/>
              <a:t>8</a:t>
            </a:r>
            <a:endParaRPr lang="en-US" sz="2800" dirty="0" smtClean="0"/>
          </a:p>
          <a:p>
            <a:pPr marL="76200"/>
            <a:r>
              <a:rPr lang="en-US" sz="2800" b="1" spc="-5" dirty="0" smtClean="0"/>
              <a:t>(2 </a:t>
            </a:r>
            <a:r>
              <a:rPr lang="en-US" sz="2800" b="1" dirty="0" smtClean="0"/>
              <a:t>+</a:t>
            </a:r>
            <a:r>
              <a:rPr lang="en-US" sz="2800" b="1" spc="-10" dirty="0" smtClean="0"/>
              <a:t> </a:t>
            </a:r>
            <a:r>
              <a:rPr lang="en-US" sz="2800" b="1" i="1" dirty="0" smtClean="0"/>
              <a:t>i3) - (–</a:t>
            </a:r>
            <a:r>
              <a:rPr lang="en-US" sz="2800" b="1" i="1" spc="-15" dirty="0" smtClean="0"/>
              <a:t> </a:t>
            </a:r>
            <a:r>
              <a:rPr lang="en-US" sz="2800" b="1" i="1" spc="-5" dirty="0" smtClean="0"/>
              <a:t>6</a:t>
            </a:r>
            <a:r>
              <a:rPr lang="en-US" sz="2800" b="1" i="1" dirty="0" smtClean="0"/>
              <a:t> +i5)</a:t>
            </a:r>
            <a:r>
              <a:rPr lang="en-US" sz="2800" b="1" i="1" spc="-20" dirty="0" smtClean="0"/>
              <a:t> </a:t>
            </a:r>
            <a:r>
              <a:rPr lang="en-US" sz="2800" b="1" i="1" dirty="0" smtClean="0"/>
              <a:t>=</a:t>
            </a:r>
            <a:r>
              <a:rPr lang="en-US" sz="2800" b="1" i="1" spc="-5" dirty="0" smtClean="0"/>
              <a:t> [2</a:t>
            </a:r>
            <a:r>
              <a:rPr lang="en-US" sz="2800" b="1" i="1" spc="-10" dirty="0" smtClean="0"/>
              <a:t> </a:t>
            </a:r>
            <a:r>
              <a:rPr lang="en-US" sz="2800" b="1" i="1" spc="-5" dirty="0" smtClean="0"/>
              <a:t>–( </a:t>
            </a:r>
            <a:r>
              <a:rPr lang="en-US" sz="2800" b="1" i="1" dirty="0" smtClean="0"/>
              <a:t>– </a:t>
            </a:r>
            <a:r>
              <a:rPr lang="en-US" sz="2800" b="1" i="1" spc="-5" dirty="0" smtClean="0"/>
              <a:t>6)]</a:t>
            </a:r>
            <a:r>
              <a:rPr lang="en-US" sz="2800" b="1" i="1" dirty="0" smtClean="0"/>
              <a:t> +</a:t>
            </a:r>
            <a:r>
              <a:rPr lang="en-US" sz="2800" b="1" i="1" spc="-5" dirty="0" smtClean="0"/>
              <a:t> </a:t>
            </a:r>
            <a:r>
              <a:rPr lang="en-US" sz="2800" b="1" i="1" dirty="0" err="1" smtClean="0"/>
              <a:t>i</a:t>
            </a:r>
            <a:r>
              <a:rPr lang="en-US" sz="2800" b="1" i="1" spc="-20" dirty="0" smtClean="0"/>
              <a:t> </a:t>
            </a:r>
            <a:r>
              <a:rPr lang="en-US" sz="2800" b="1" i="1" spc="-5" dirty="0" smtClean="0"/>
              <a:t>(3</a:t>
            </a:r>
            <a:r>
              <a:rPr lang="en-US" sz="2800" b="1" i="1" spc="5" dirty="0" smtClean="0"/>
              <a:t> </a:t>
            </a:r>
            <a:r>
              <a:rPr lang="en-US" sz="2800" b="1" i="1" dirty="0" smtClean="0"/>
              <a:t>-</a:t>
            </a:r>
            <a:r>
              <a:rPr lang="en-US" sz="2800" b="1" i="1" spc="-5" dirty="0" smtClean="0"/>
              <a:t> 5) </a:t>
            </a:r>
            <a:r>
              <a:rPr lang="en-US" sz="2800" b="1" i="1" dirty="0" smtClean="0"/>
              <a:t>=</a:t>
            </a:r>
            <a:r>
              <a:rPr lang="en-US" sz="2800" b="1" i="1" spc="-10" dirty="0" smtClean="0"/>
              <a:t> </a:t>
            </a:r>
            <a:r>
              <a:rPr lang="en-US" sz="2800" b="1" i="1" spc="-5" dirty="0" smtClean="0"/>
              <a:t>–8</a:t>
            </a:r>
            <a:r>
              <a:rPr lang="en-US" sz="2800" b="1" i="1" dirty="0" smtClean="0"/>
              <a:t> -</a:t>
            </a:r>
            <a:r>
              <a:rPr lang="en-US" sz="2800" b="1" i="1" spc="-5" dirty="0" smtClean="0"/>
              <a:t> </a:t>
            </a:r>
            <a:r>
              <a:rPr lang="en-US" sz="2800" b="1" i="1" dirty="0" err="1" smtClean="0"/>
              <a:t>i</a:t>
            </a:r>
            <a:r>
              <a:rPr lang="en-US" sz="2800" b="1" i="1" spc="-20" dirty="0" smtClean="0"/>
              <a:t> </a:t>
            </a:r>
            <a:r>
              <a:rPr lang="en-US" sz="2800" b="1" i="1" spc="-5" dirty="0" smtClean="0"/>
              <a:t>2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6237066" y="1082630"/>
            <a:ext cx="4906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5" dirty="0" smtClean="0">
                <a:solidFill>
                  <a:srgbClr val="C00000"/>
                </a:solidFill>
              </a:rPr>
              <a:t>Equal</a:t>
            </a:r>
            <a:r>
              <a:rPr lang="en-US" sz="3200" spc="-10" dirty="0" smtClean="0">
                <a:solidFill>
                  <a:srgbClr val="C00000"/>
                </a:solidFill>
              </a:rPr>
              <a:t> </a:t>
            </a:r>
            <a:r>
              <a:rPr lang="en-US" sz="3200" spc="-5" dirty="0" smtClean="0">
                <a:solidFill>
                  <a:srgbClr val="C00000"/>
                </a:solidFill>
              </a:rPr>
              <a:t>Complex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spc="-5" dirty="0" smtClean="0">
                <a:solidFill>
                  <a:srgbClr val="C00000"/>
                </a:solidFill>
              </a:rPr>
              <a:t>numbers:-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325091" y="1847024"/>
            <a:ext cx="1024543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08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800" dirty="0" smtClean="0">
                <a:latin typeface="+mn-lt"/>
                <a:cs typeface="Arial MT"/>
              </a:rPr>
              <a:t>If</a:t>
            </a:r>
            <a:r>
              <a:rPr lang="en-US" sz="2800" spc="-10" dirty="0" smtClean="0">
                <a:latin typeface="+mn-lt"/>
                <a:cs typeface="Arial MT"/>
              </a:rPr>
              <a:t> </a:t>
            </a:r>
            <a:r>
              <a:rPr lang="en-US" sz="2800" dirty="0" smtClean="0">
                <a:latin typeface="+mn-lt"/>
                <a:cs typeface="Arial MT"/>
              </a:rPr>
              <a:t>two </a:t>
            </a:r>
            <a:r>
              <a:rPr lang="en-US" sz="2800" spc="-5" dirty="0" smtClean="0">
                <a:latin typeface="+mn-lt"/>
                <a:cs typeface="Arial MT"/>
              </a:rPr>
              <a:t>complex</a:t>
            </a:r>
            <a:r>
              <a:rPr lang="en-US" sz="2800" spc="15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numbers</a:t>
            </a:r>
            <a:r>
              <a:rPr lang="en-US" sz="2800" spc="20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are</a:t>
            </a:r>
            <a:r>
              <a:rPr lang="en-US" sz="2800" spc="10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equal</a:t>
            </a:r>
            <a:r>
              <a:rPr lang="en-US" sz="2800" spc="15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then</a:t>
            </a:r>
            <a:r>
              <a:rPr lang="en-US" sz="2800" spc="10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their</a:t>
            </a:r>
            <a:r>
              <a:rPr lang="en-US" sz="2800" spc="15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real</a:t>
            </a:r>
            <a:r>
              <a:rPr lang="en-US" sz="2800" spc="15" dirty="0" smtClean="0">
                <a:latin typeface="+mn-lt"/>
                <a:cs typeface="Arial MT"/>
              </a:rPr>
              <a:t> </a:t>
            </a:r>
            <a:r>
              <a:rPr lang="en-US" sz="2800" dirty="0" smtClean="0">
                <a:latin typeface="+mn-lt"/>
                <a:cs typeface="Arial MT"/>
              </a:rPr>
              <a:t>parts</a:t>
            </a:r>
            <a:r>
              <a:rPr lang="en-US" sz="2800" spc="10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are</a:t>
            </a:r>
            <a:r>
              <a:rPr lang="en-US" sz="2800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equal</a:t>
            </a:r>
            <a:r>
              <a:rPr lang="en-US" sz="2800" spc="25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and</a:t>
            </a:r>
            <a:r>
              <a:rPr lang="en-US" sz="2800" spc="15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their </a:t>
            </a:r>
            <a:r>
              <a:rPr lang="en-US" sz="2800" spc="-650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imaginary</a:t>
            </a:r>
            <a:r>
              <a:rPr lang="en-US" sz="2800" spc="20" dirty="0" smtClean="0">
                <a:latin typeface="+mn-lt"/>
                <a:cs typeface="Arial MT"/>
              </a:rPr>
              <a:t> </a:t>
            </a:r>
            <a:r>
              <a:rPr lang="en-US" sz="2800" dirty="0" smtClean="0">
                <a:latin typeface="+mn-lt"/>
                <a:cs typeface="Arial MT"/>
              </a:rPr>
              <a:t>parts </a:t>
            </a:r>
            <a:r>
              <a:rPr lang="en-US" sz="2800" spc="-5" dirty="0" smtClean="0">
                <a:latin typeface="+mn-lt"/>
                <a:cs typeface="Arial MT"/>
              </a:rPr>
              <a:t>are</a:t>
            </a:r>
            <a:r>
              <a:rPr lang="en-US" sz="2800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also</a:t>
            </a:r>
            <a:r>
              <a:rPr lang="en-US" sz="2800" spc="5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equal.</a:t>
            </a:r>
            <a:endParaRPr lang="en-US" sz="2800" dirty="0" smtClean="0">
              <a:latin typeface="+mn-lt"/>
              <a:cs typeface="Arial MT"/>
            </a:endParaRPr>
          </a:p>
          <a:p>
            <a:pPr marL="438784" indent="-426720">
              <a:spcBef>
                <a:spcPts val="575"/>
              </a:spcBef>
              <a:buChar char="•"/>
              <a:tabLst>
                <a:tab pos="438784" algn="l"/>
                <a:tab pos="439420" algn="l"/>
                <a:tab pos="3105150" algn="l"/>
                <a:tab pos="3573145" algn="l"/>
                <a:tab pos="4493895" algn="l"/>
                <a:tab pos="5170805" algn="l"/>
              </a:tabLst>
            </a:pPr>
            <a:r>
              <a:rPr lang="en-US" sz="2800" dirty="0" smtClean="0">
                <a:latin typeface="+mn-lt"/>
                <a:cs typeface="Arial MT"/>
              </a:rPr>
              <a:t>i.e.,</a:t>
            </a:r>
            <a:r>
              <a:rPr lang="en-US" sz="2800" spc="-10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a</a:t>
            </a:r>
            <a:r>
              <a:rPr lang="en-US" sz="2800" dirty="0" smtClean="0">
                <a:latin typeface="+mn-lt"/>
                <a:cs typeface="Arial MT"/>
              </a:rPr>
              <a:t> + </a:t>
            </a:r>
            <a:r>
              <a:rPr lang="en-US" sz="2800" spc="-5" dirty="0" err="1" smtClean="0">
                <a:latin typeface="+mn-lt"/>
                <a:cs typeface="Arial MT"/>
              </a:rPr>
              <a:t>ib</a:t>
            </a:r>
            <a:r>
              <a:rPr lang="en-US" sz="2800" dirty="0" smtClean="0">
                <a:latin typeface="+mn-lt"/>
                <a:cs typeface="Arial MT"/>
              </a:rPr>
              <a:t> =</a:t>
            </a:r>
            <a:r>
              <a:rPr lang="en-US" sz="2800" spc="5" dirty="0" smtClean="0">
                <a:latin typeface="+mn-lt"/>
                <a:cs typeface="Arial MT"/>
              </a:rPr>
              <a:t> </a:t>
            </a:r>
            <a:r>
              <a:rPr lang="en-US" sz="2800" dirty="0" smtClean="0">
                <a:latin typeface="+mn-lt"/>
                <a:cs typeface="Arial MT"/>
              </a:rPr>
              <a:t>c</a:t>
            </a:r>
            <a:r>
              <a:rPr lang="en-US" sz="2800" spc="-15" dirty="0" smtClean="0">
                <a:latin typeface="+mn-lt"/>
                <a:cs typeface="Arial MT"/>
              </a:rPr>
              <a:t> </a:t>
            </a:r>
            <a:r>
              <a:rPr lang="en-US" sz="2800" dirty="0" smtClean="0">
                <a:latin typeface="+mn-lt"/>
                <a:cs typeface="Arial MT"/>
              </a:rPr>
              <a:t>+ </a:t>
            </a:r>
            <a:r>
              <a:rPr lang="en-US" sz="2800" spc="-5" dirty="0" smtClean="0">
                <a:latin typeface="+mn-lt"/>
                <a:cs typeface="Arial MT"/>
              </a:rPr>
              <a:t>id	=</a:t>
            </a:r>
            <a:r>
              <a:rPr lang="en-US" sz="2800" dirty="0" smtClean="0">
                <a:latin typeface="+mn-lt"/>
                <a:cs typeface="Times New Roman"/>
              </a:rPr>
              <a:t>	</a:t>
            </a:r>
            <a:r>
              <a:rPr lang="en-US" sz="2800" spc="-5" dirty="0" smtClean="0">
                <a:latin typeface="+mn-lt"/>
                <a:cs typeface="Arial MT"/>
              </a:rPr>
              <a:t>a</a:t>
            </a:r>
            <a:r>
              <a:rPr lang="en-US" sz="2800" spc="-10" dirty="0" smtClean="0">
                <a:latin typeface="+mn-lt"/>
                <a:cs typeface="Arial MT"/>
              </a:rPr>
              <a:t> </a:t>
            </a:r>
            <a:r>
              <a:rPr lang="en-US" sz="2800" dirty="0" smtClean="0">
                <a:latin typeface="+mn-lt"/>
                <a:cs typeface="Arial MT"/>
              </a:rPr>
              <a:t>= c	</a:t>
            </a:r>
            <a:r>
              <a:rPr lang="en-US" sz="2800" spc="-5" dirty="0" smtClean="0">
                <a:latin typeface="+mn-lt"/>
                <a:cs typeface="Arial MT"/>
              </a:rPr>
              <a:t>and	b</a:t>
            </a:r>
            <a:r>
              <a:rPr lang="en-US" sz="2800" spc="-35" dirty="0" smtClean="0">
                <a:latin typeface="+mn-lt"/>
                <a:cs typeface="Arial MT"/>
              </a:rPr>
              <a:t> </a:t>
            </a:r>
            <a:r>
              <a:rPr lang="en-US" sz="2800" dirty="0" smtClean="0">
                <a:latin typeface="+mn-lt"/>
                <a:cs typeface="Arial MT"/>
              </a:rPr>
              <a:t>=</a:t>
            </a:r>
            <a:r>
              <a:rPr lang="en-US" sz="2800" spc="-25" dirty="0" smtClean="0">
                <a:latin typeface="+mn-lt"/>
                <a:cs typeface="Arial MT"/>
              </a:rPr>
              <a:t> </a:t>
            </a:r>
            <a:r>
              <a:rPr lang="en-US" sz="2800" spc="-5" dirty="0" smtClean="0">
                <a:latin typeface="+mn-lt"/>
                <a:cs typeface="Arial MT"/>
              </a:rPr>
              <a:t>d</a:t>
            </a:r>
            <a:endParaRPr lang="en-US" sz="2800" dirty="0">
              <a:latin typeface="+mn-lt"/>
              <a:cs typeface="Arial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7499" y="3430976"/>
            <a:ext cx="7024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35" dirty="0" smtClean="0">
                <a:solidFill>
                  <a:srgbClr val="FF0000"/>
                </a:solidFill>
                <a:latin typeface="+mn-lt"/>
                <a:cs typeface="Arial MT"/>
              </a:rPr>
              <a:t>Multiplication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 MT"/>
              </a:rPr>
              <a:t>of</a:t>
            </a:r>
            <a:r>
              <a:rPr lang="en-US" sz="3200" spc="-80" dirty="0" smtClean="0">
                <a:solidFill>
                  <a:srgbClr val="FF0000"/>
                </a:solidFill>
                <a:latin typeface="+mn-lt"/>
                <a:cs typeface="Arial M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 MT"/>
              </a:rPr>
              <a:t>two</a:t>
            </a:r>
            <a:r>
              <a:rPr lang="en-US" sz="3200" spc="-30" dirty="0" smtClean="0">
                <a:solidFill>
                  <a:srgbClr val="FF0000"/>
                </a:solidFill>
                <a:latin typeface="+mn-lt"/>
                <a:cs typeface="Arial M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 MT"/>
              </a:rPr>
              <a:t>complex</a:t>
            </a:r>
            <a:r>
              <a:rPr lang="en-US" sz="3200" spc="-20" dirty="0" smtClean="0">
                <a:solidFill>
                  <a:srgbClr val="FF0000"/>
                </a:solidFill>
                <a:latin typeface="+mn-lt"/>
                <a:cs typeface="Arial M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n-lt"/>
                <a:cs typeface="Arial MT"/>
              </a:rPr>
              <a:t>numbers</a:t>
            </a:r>
            <a:endParaRPr lang="en-US" sz="3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5901" y="4091390"/>
            <a:ext cx="51871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marR="30480" algn="ctr">
              <a:lnSpc>
                <a:spcPts val="2400"/>
              </a:lnSpc>
              <a:spcBef>
                <a:spcPts val="675"/>
              </a:spcBef>
            </a:pPr>
            <a:r>
              <a:rPr lang="en-US" sz="2800" i="1" spc="-5" dirty="0" smtClean="0"/>
              <a:t>Let</a:t>
            </a:r>
            <a:r>
              <a:rPr lang="en-US" sz="2800" i="1" dirty="0" smtClean="0"/>
              <a:t> z</a:t>
            </a:r>
            <a:r>
              <a:rPr lang="en-US" sz="2800" i="1" baseline="-20202" dirty="0" smtClean="0"/>
              <a:t>1</a:t>
            </a:r>
            <a:r>
              <a:rPr lang="en-US" sz="2800" i="1" spc="345" baseline="-20202" dirty="0" smtClean="0"/>
              <a:t> </a:t>
            </a:r>
            <a:r>
              <a:rPr lang="en-US" sz="2800" i="1" spc="-5" dirty="0" smtClean="0"/>
              <a:t>=</a:t>
            </a:r>
            <a:r>
              <a:rPr lang="en-US" sz="2800" i="1" spc="15" dirty="0" smtClean="0"/>
              <a:t> </a:t>
            </a:r>
            <a:r>
              <a:rPr lang="en-US" sz="2800" i="1" spc="-5" dirty="0" smtClean="0"/>
              <a:t>a</a:t>
            </a:r>
            <a:r>
              <a:rPr lang="en-US" sz="2800" i="1" spc="-10" dirty="0" smtClean="0"/>
              <a:t> </a:t>
            </a:r>
            <a:r>
              <a:rPr lang="en-US" sz="2800" i="1" spc="-5" dirty="0" smtClean="0"/>
              <a:t>+</a:t>
            </a:r>
            <a:r>
              <a:rPr lang="en-US" sz="2800" i="1" spc="15" dirty="0" smtClean="0"/>
              <a:t> </a:t>
            </a:r>
            <a:r>
              <a:rPr lang="en-US" sz="2800" i="1" spc="-5" dirty="0" err="1" smtClean="0"/>
              <a:t>i</a:t>
            </a:r>
            <a:r>
              <a:rPr lang="en-US" sz="2800" i="1" spc="-10" dirty="0" smtClean="0"/>
              <a:t> </a:t>
            </a:r>
            <a:r>
              <a:rPr lang="en-US" sz="2800" i="1" spc="-5" dirty="0" smtClean="0"/>
              <a:t>b</a:t>
            </a:r>
            <a:r>
              <a:rPr lang="en-US" sz="2800" i="1" spc="5" dirty="0" smtClean="0"/>
              <a:t> </a:t>
            </a:r>
            <a:r>
              <a:rPr lang="en-US" sz="2800" i="1" spc="-5" dirty="0" smtClean="0"/>
              <a:t>and</a:t>
            </a:r>
            <a:r>
              <a:rPr lang="en-US" sz="2800" i="1" spc="-10" dirty="0" smtClean="0"/>
              <a:t> </a:t>
            </a:r>
            <a:r>
              <a:rPr lang="en-US" sz="2800" i="1" dirty="0" smtClean="0"/>
              <a:t>z</a:t>
            </a:r>
            <a:r>
              <a:rPr lang="en-US" sz="2800" i="1" baseline="-20202" dirty="0" smtClean="0"/>
              <a:t>2</a:t>
            </a:r>
            <a:r>
              <a:rPr lang="en-US" sz="2800" i="1" spc="359" baseline="-20202" dirty="0" smtClean="0"/>
              <a:t> </a:t>
            </a:r>
            <a:r>
              <a:rPr lang="en-US" sz="2800" i="1" spc="-5" dirty="0" smtClean="0"/>
              <a:t>=</a:t>
            </a:r>
            <a:r>
              <a:rPr lang="en-US" sz="2800" i="1" dirty="0" smtClean="0"/>
              <a:t> </a:t>
            </a:r>
            <a:r>
              <a:rPr lang="en-US" sz="2800" i="1" spc="-5" dirty="0" smtClean="0"/>
              <a:t>c</a:t>
            </a:r>
            <a:r>
              <a:rPr lang="en-US" sz="2800" i="1" spc="5" dirty="0" smtClean="0"/>
              <a:t> </a:t>
            </a:r>
            <a:r>
              <a:rPr lang="en-US" sz="2800" i="1" spc="-5" dirty="0" smtClean="0"/>
              <a:t>+</a:t>
            </a:r>
            <a:r>
              <a:rPr lang="en-US" sz="2800" i="1" spc="10" dirty="0" smtClean="0"/>
              <a:t> </a:t>
            </a:r>
            <a:r>
              <a:rPr lang="en-US" sz="2800" i="1" spc="-5" dirty="0" err="1" smtClean="0"/>
              <a:t>i</a:t>
            </a:r>
            <a:r>
              <a:rPr lang="en-US" sz="2800" i="1" spc="-10" dirty="0" smtClean="0"/>
              <a:t> </a:t>
            </a:r>
            <a:r>
              <a:rPr lang="en-US" sz="2800" i="1" spc="-5" dirty="0" smtClean="0"/>
              <a:t>d</a:t>
            </a:r>
            <a:r>
              <a:rPr lang="en-US" sz="2800" i="1" spc="5" dirty="0" smtClean="0"/>
              <a:t> </a:t>
            </a:r>
            <a:r>
              <a:rPr lang="en-US" sz="2800" i="1" dirty="0" smtClean="0"/>
              <a:t>be </a:t>
            </a:r>
            <a:r>
              <a:rPr lang="en-US" sz="2800" i="1" spc="-680" dirty="0" smtClean="0"/>
              <a:t> </a:t>
            </a:r>
            <a:r>
              <a:rPr lang="en-US" sz="2800" i="1" spc="-5" dirty="0" smtClean="0"/>
              <a:t>any two</a:t>
            </a:r>
            <a:r>
              <a:rPr lang="en-US" sz="2800" i="1" spc="5" dirty="0" smtClean="0"/>
              <a:t> </a:t>
            </a:r>
            <a:r>
              <a:rPr lang="en-US" sz="2800" spc="-5" dirty="0" smtClean="0">
                <a:latin typeface="Arial MT"/>
                <a:cs typeface="Arial MT"/>
              </a:rPr>
              <a:t>complex numbers</a:t>
            </a:r>
            <a:r>
              <a:rPr lang="en-US" sz="2800" b="1" spc="-5" dirty="0" smtClean="0"/>
              <a:t>.</a:t>
            </a:r>
            <a:endParaRPr lang="en-US" sz="2800" dirty="0"/>
          </a:p>
        </p:txBody>
      </p:sp>
      <p:sp>
        <p:nvSpPr>
          <p:cNvPr id="10" name="object 4"/>
          <p:cNvSpPr txBox="1"/>
          <p:nvPr/>
        </p:nvSpPr>
        <p:spPr>
          <a:xfrm>
            <a:off x="2084346" y="4904300"/>
            <a:ext cx="5191125" cy="419608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434340" marR="220345" indent="-342900">
              <a:lnSpc>
                <a:spcPts val="2690"/>
              </a:lnSpc>
              <a:spcBef>
                <a:spcPts val="220"/>
              </a:spcBef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800" b="1" spc="-10" dirty="0">
                <a:latin typeface="Calibri"/>
                <a:cs typeface="Calibri"/>
              </a:rPr>
              <a:t>Multiplication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-10" dirty="0">
                <a:latin typeface="Calibri"/>
                <a:cs typeface="Calibri"/>
              </a:rPr>
              <a:t> two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complex </a:t>
            </a:r>
            <a:r>
              <a:rPr sz="2800" b="1" spc="-10" dirty="0">
                <a:latin typeface="Calibri"/>
                <a:cs typeface="Calibri"/>
              </a:rPr>
              <a:t> numbers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 nothing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but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i="1" spc="5" dirty="0">
                <a:latin typeface="Arial"/>
                <a:cs typeface="Arial"/>
              </a:rPr>
              <a:t>z</a:t>
            </a:r>
            <a:r>
              <a:rPr sz="2775" b="1" i="1" spc="7" baseline="-21021" dirty="0">
                <a:latin typeface="Arial"/>
                <a:cs typeface="Arial"/>
              </a:rPr>
              <a:t>1</a:t>
            </a:r>
            <a:r>
              <a:rPr sz="2775" b="1" i="1" spc="367" baseline="-21021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× </a:t>
            </a:r>
            <a:r>
              <a:rPr sz="2800" b="1" i="1" spc="5" dirty="0">
                <a:latin typeface="Arial"/>
                <a:cs typeface="Arial"/>
              </a:rPr>
              <a:t>z</a:t>
            </a:r>
            <a:r>
              <a:rPr sz="2775" b="1" i="1" spc="7" baseline="-21021" dirty="0">
                <a:latin typeface="Arial"/>
                <a:cs typeface="Arial"/>
              </a:rPr>
              <a:t>2</a:t>
            </a:r>
            <a:endParaRPr sz="2775" baseline="-21021">
              <a:latin typeface="Arial"/>
              <a:cs typeface="Arial"/>
            </a:endParaRPr>
          </a:p>
          <a:p>
            <a:pPr marL="342265" marR="373380" indent="-342265" algn="r">
              <a:lnSpc>
                <a:spcPct val="100000"/>
              </a:lnSpc>
              <a:spcBef>
                <a:spcPts val="2300"/>
              </a:spcBef>
              <a:buFont typeface="Arial MT"/>
              <a:buChar char="•"/>
              <a:tabLst>
                <a:tab pos="342265" algn="l"/>
                <a:tab pos="434975" algn="l"/>
                <a:tab pos="1497965" algn="l"/>
              </a:tabLst>
            </a:pPr>
            <a:r>
              <a:rPr sz="2800" b="1" i="1" spc="5" dirty="0">
                <a:latin typeface="Arial"/>
                <a:cs typeface="Arial"/>
              </a:rPr>
              <a:t>z</a:t>
            </a:r>
            <a:r>
              <a:rPr sz="2775" b="1" i="1" spc="7" baseline="-21021" dirty="0">
                <a:latin typeface="Arial"/>
                <a:cs typeface="Arial"/>
              </a:rPr>
              <a:t>1</a:t>
            </a:r>
            <a:r>
              <a:rPr sz="2775" b="1" i="1" spc="390" baseline="-21021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×</a:t>
            </a:r>
            <a:r>
              <a:rPr sz="2800" b="1" i="1" spc="5" dirty="0">
                <a:latin typeface="Arial"/>
                <a:cs typeface="Arial"/>
              </a:rPr>
              <a:t> z</a:t>
            </a:r>
            <a:r>
              <a:rPr sz="2775" b="1" i="1" spc="7" baseline="-21021" dirty="0">
                <a:latin typeface="Arial"/>
                <a:cs typeface="Arial"/>
              </a:rPr>
              <a:t>2	</a:t>
            </a:r>
            <a:r>
              <a:rPr sz="2800" b="1" i="1" spc="-5" dirty="0">
                <a:latin typeface="Arial"/>
                <a:cs typeface="Arial"/>
              </a:rPr>
              <a:t>=</a:t>
            </a:r>
            <a:r>
              <a:rPr sz="2800" b="1" i="1" spc="-2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(a</a:t>
            </a:r>
            <a:r>
              <a:rPr sz="2800" b="1" i="1" spc="1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+</a:t>
            </a:r>
            <a:r>
              <a:rPr sz="2800" b="1" i="1" spc="-1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i</a:t>
            </a:r>
            <a:r>
              <a:rPr sz="2800" b="1" i="1" spc="-2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b)</a:t>
            </a:r>
            <a:r>
              <a:rPr sz="2800" b="1" i="1" spc="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× (c</a:t>
            </a:r>
            <a:r>
              <a:rPr sz="2800" b="1" i="1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+</a:t>
            </a:r>
            <a:r>
              <a:rPr sz="2800" b="1" i="1" spc="-1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i</a:t>
            </a:r>
            <a:r>
              <a:rPr sz="2800" b="1" i="1" spc="-10" dirty="0">
                <a:latin typeface="Arial"/>
                <a:cs typeface="Arial"/>
              </a:rPr>
              <a:t> d)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Arial"/>
              <a:cs typeface="Arial"/>
            </a:endParaRPr>
          </a:p>
          <a:p>
            <a:pPr marR="424180" algn="r">
              <a:lnSpc>
                <a:spcPct val="100000"/>
              </a:lnSpc>
            </a:pPr>
            <a:r>
              <a:rPr sz="2800" b="1" i="1" spc="-5" dirty="0">
                <a:latin typeface="Arial"/>
                <a:cs typeface="Arial"/>
              </a:rPr>
              <a:t>=</a:t>
            </a:r>
            <a:r>
              <a:rPr sz="2800" b="1" i="1" spc="-1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ac+iad+ibc+(ib)(id)</a:t>
            </a:r>
            <a:endParaRPr sz="2800">
              <a:latin typeface="Arial"/>
              <a:cs typeface="Arial"/>
            </a:endParaRPr>
          </a:p>
          <a:p>
            <a:pPr marL="1301115">
              <a:lnSpc>
                <a:spcPct val="100000"/>
              </a:lnSpc>
              <a:spcBef>
                <a:spcPts val="2230"/>
              </a:spcBef>
            </a:pPr>
            <a:r>
              <a:rPr sz="2800" b="1" i="1" spc="-5" dirty="0">
                <a:latin typeface="Arial"/>
                <a:cs typeface="Arial"/>
              </a:rPr>
              <a:t>=</a:t>
            </a:r>
            <a:r>
              <a:rPr sz="2800" b="1" i="1" spc="-1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ac+i(bc+ad)+(-1)(bd)</a:t>
            </a:r>
            <a:endParaRPr sz="2800">
              <a:latin typeface="Arial"/>
              <a:cs typeface="Arial"/>
            </a:endParaRPr>
          </a:p>
          <a:p>
            <a:pPr marL="1301115">
              <a:lnSpc>
                <a:spcPct val="100000"/>
              </a:lnSpc>
              <a:spcBef>
                <a:spcPts val="1230"/>
              </a:spcBef>
            </a:pPr>
            <a:r>
              <a:rPr sz="2800" b="1" i="1" spc="-5" dirty="0">
                <a:latin typeface="Arial"/>
                <a:cs typeface="Arial"/>
              </a:rPr>
              <a:t>=</a:t>
            </a:r>
            <a:r>
              <a:rPr sz="2800" b="1" i="1" spc="-1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(ac–bd)</a:t>
            </a:r>
            <a:r>
              <a:rPr sz="2800" b="1" i="1" spc="2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+</a:t>
            </a:r>
            <a:r>
              <a:rPr sz="2800" b="1" i="1" spc="-1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i(bc+ad</a:t>
            </a:r>
            <a:r>
              <a:rPr sz="2400" b="1" i="1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5674" y="4158339"/>
            <a:ext cx="5797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i="1" spc="-5" dirty="0" smtClean="0"/>
              <a:t>Example:-</a:t>
            </a:r>
            <a:r>
              <a:rPr lang="en-US" sz="2800" i="1" spc="25" dirty="0" smtClean="0"/>
              <a:t> </a:t>
            </a:r>
            <a:r>
              <a:rPr lang="en-US" sz="2800" i="1" spc="-5" dirty="0" smtClean="0"/>
              <a:t>Multiply</a:t>
            </a:r>
            <a:r>
              <a:rPr lang="en-US" sz="2800" i="1" spc="5" dirty="0" smtClean="0"/>
              <a:t> </a:t>
            </a:r>
            <a:r>
              <a:rPr lang="en-US" sz="2800" i="1" dirty="0" smtClean="0"/>
              <a:t>3</a:t>
            </a:r>
            <a:r>
              <a:rPr lang="en-US" sz="2800" i="1" spc="-5" dirty="0" smtClean="0"/>
              <a:t> </a:t>
            </a:r>
            <a:r>
              <a:rPr lang="en-US" sz="2800" i="1" dirty="0" smtClean="0"/>
              <a:t>+</a:t>
            </a:r>
            <a:r>
              <a:rPr lang="en-US" sz="2800" i="1" spc="-10" dirty="0" smtClean="0"/>
              <a:t> </a:t>
            </a:r>
            <a:r>
              <a:rPr lang="en-US" sz="2800" i="1" spc="-5" dirty="0" smtClean="0"/>
              <a:t>2i and</a:t>
            </a:r>
            <a:r>
              <a:rPr lang="en-US" sz="2800" i="1" spc="5" dirty="0" smtClean="0"/>
              <a:t> </a:t>
            </a:r>
            <a:r>
              <a:rPr lang="en-US" sz="2800" i="1" dirty="0" smtClean="0"/>
              <a:t>4</a:t>
            </a:r>
            <a:r>
              <a:rPr lang="en-US" sz="2800" i="1" spc="-25" dirty="0" smtClean="0"/>
              <a:t> </a:t>
            </a:r>
            <a:r>
              <a:rPr lang="en-US" sz="2800" i="1" dirty="0" smtClean="0"/>
              <a:t>+</a:t>
            </a:r>
            <a:r>
              <a:rPr lang="en-US" sz="2800" i="1" spc="-5" dirty="0" smtClean="0"/>
              <a:t> 5i</a:t>
            </a:r>
            <a:endParaRPr lang="en-US" sz="2800" dirty="0"/>
          </a:p>
        </p:txBody>
      </p:sp>
      <p:sp>
        <p:nvSpPr>
          <p:cNvPr id="12" name="object 6"/>
          <p:cNvSpPr txBox="1"/>
          <p:nvPr/>
        </p:nvSpPr>
        <p:spPr>
          <a:xfrm>
            <a:off x="9934609" y="4779056"/>
            <a:ext cx="5189220" cy="41941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3705" indent="-343535">
              <a:lnSpc>
                <a:spcPts val="3095"/>
              </a:lnSpc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600" b="1" i="1" dirty="0">
                <a:latin typeface="Arial"/>
                <a:cs typeface="Arial"/>
              </a:rPr>
              <a:t>If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spc="10" dirty="0">
                <a:latin typeface="Arial"/>
                <a:cs typeface="Arial"/>
              </a:rPr>
              <a:t>z</a:t>
            </a:r>
            <a:r>
              <a:rPr sz="2550" b="1" i="1" spc="15" baseline="-21241" dirty="0">
                <a:latin typeface="Arial"/>
                <a:cs typeface="Arial"/>
              </a:rPr>
              <a:t>1</a:t>
            </a:r>
            <a:r>
              <a:rPr sz="2550" b="1" i="1" spc="352" baseline="-21241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=</a:t>
            </a:r>
            <a:r>
              <a:rPr sz="2600" b="1" i="1" spc="-1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3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+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2i ,</a:t>
            </a:r>
            <a:r>
              <a:rPr sz="2600" b="1" i="1" spc="-15" dirty="0">
                <a:latin typeface="Arial"/>
                <a:cs typeface="Arial"/>
              </a:rPr>
              <a:t> </a:t>
            </a:r>
            <a:r>
              <a:rPr sz="2600" b="1" i="1" spc="10" dirty="0">
                <a:latin typeface="Arial"/>
                <a:cs typeface="Arial"/>
              </a:rPr>
              <a:t>z</a:t>
            </a:r>
            <a:r>
              <a:rPr sz="2550" b="1" i="1" spc="15" baseline="-21241" dirty="0">
                <a:latin typeface="Arial"/>
                <a:cs typeface="Arial"/>
              </a:rPr>
              <a:t>2</a:t>
            </a:r>
            <a:r>
              <a:rPr sz="2550" b="1" i="1" spc="22" baseline="-21241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=</a:t>
            </a:r>
            <a:r>
              <a:rPr sz="2600" b="1" i="1" spc="-2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4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+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5i ,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then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250">
              <a:latin typeface="Arial"/>
              <a:cs typeface="Arial"/>
            </a:endParaRPr>
          </a:p>
          <a:p>
            <a:pPr marL="433705" indent="-343535">
              <a:lnSpc>
                <a:spcPct val="100000"/>
              </a:lnSpc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600" b="1" i="1" spc="10" dirty="0">
                <a:latin typeface="Arial"/>
                <a:cs typeface="Arial"/>
              </a:rPr>
              <a:t>z</a:t>
            </a:r>
            <a:r>
              <a:rPr sz="2550" b="1" i="1" spc="15" baseline="-21241" dirty="0">
                <a:latin typeface="Arial"/>
                <a:cs typeface="Arial"/>
              </a:rPr>
              <a:t>1</a:t>
            </a:r>
            <a:r>
              <a:rPr sz="2550" b="1" i="1" spc="352" baseline="-21241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×</a:t>
            </a:r>
            <a:r>
              <a:rPr sz="2600" b="1" i="1" spc="-20" dirty="0">
                <a:latin typeface="Arial"/>
                <a:cs typeface="Arial"/>
              </a:rPr>
              <a:t> </a:t>
            </a:r>
            <a:r>
              <a:rPr sz="2600" b="1" i="1" spc="10" dirty="0">
                <a:latin typeface="Arial"/>
                <a:cs typeface="Arial"/>
              </a:rPr>
              <a:t>z</a:t>
            </a:r>
            <a:r>
              <a:rPr sz="2550" b="1" i="1" spc="15" baseline="-21241" dirty="0">
                <a:latin typeface="Arial"/>
                <a:cs typeface="Arial"/>
              </a:rPr>
              <a:t>2 </a:t>
            </a:r>
            <a:r>
              <a:rPr sz="2600" b="1" i="1" dirty="0">
                <a:latin typeface="Arial"/>
                <a:cs typeface="Arial"/>
              </a:rPr>
              <a:t>=</a:t>
            </a:r>
            <a:r>
              <a:rPr sz="2600" b="1" i="1" spc="-2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(3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+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2i</a:t>
            </a:r>
            <a:r>
              <a:rPr sz="2600" b="1" i="1" spc="-1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) ×</a:t>
            </a:r>
            <a:r>
              <a:rPr sz="2600" b="1" i="1" spc="-15" dirty="0">
                <a:latin typeface="Arial"/>
                <a:cs typeface="Arial"/>
              </a:rPr>
              <a:t> </a:t>
            </a:r>
            <a:r>
              <a:rPr sz="2600" b="1" i="1" spc="-5" dirty="0">
                <a:latin typeface="Arial"/>
                <a:cs typeface="Arial"/>
              </a:rPr>
              <a:t>(4 </a:t>
            </a:r>
            <a:r>
              <a:rPr sz="2600" b="1" i="1" dirty="0">
                <a:latin typeface="Arial"/>
                <a:cs typeface="Arial"/>
              </a:rPr>
              <a:t>+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5i</a:t>
            </a:r>
            <a:r>
              <a:rPr sz="2600" b="1" i="1" spc="-1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Arial"/>
              <a:cs typeface="Arial"/>
            </a:endParaRPr>
          </a:p>
          <a:p>
            <a:pPr marL="1464945">
              <a:lnSpc>
                <a:spcPct val="100000"/>
              </a:lnSpc>
            </a:pPr>
            <a:r>
              <a:rPr sz="2600" b="1" i="1" dirty="0">
                <a:latin typeface="Arial"/>
                <a:cs typeface="Arial"/>
              </a:rPr>
              <a:t>=</a:t>
            </a:r>
            <a:r>
              <a:rPr sz="2600" b="1" i="1" spc="-10" dirty="0">
                <a:latin typeface="Arial"/>
                <a:cs typeface="Arial"/>
              </a:rPr>
              <a:t> </a:t>
            </a:r>
            <a:r>
              <a:rPr sz="2600" b="1" i="1" spc="-5" dirty="0">
                <a:latin typeface="Arial"/>
                <a:cs typeface="Arial"/>
              </a:rPr>
              <a:t>(3×4–2×5)+i(3×5+2×4)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Arial"/>
              <a:cs typeface="Arial"/>
            </a:endParaRPr>
          </a:p>
          <a:p>
            <a:pPr marL="1464945">
              <a:lnSpc>
                <a:spcPct val="100000"/>
              </a:lnSpc>
            </a:pPr>
            <a:r>
              <a:rPr sz="2600" b="1" i="1" dirty="0">
                <a:latin typeface="Arial"/>
                <a:cs typeface="Arial"/>
              </a:rPr>
              <a:t>=</a:t>
            </a:r>
            <a:r>
              <a:rPr sz="2600" b="1" i="1" spc="-1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12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–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10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+</a:t>
            </a:r>
            <a:r>
              <a:rPr sz="2600" b="1" i="1" spc="-2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i(</a:t>
            </a:r>
            <a:r>
              <a:rPr sz="2600" b="1" i="1" spc="-1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15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+</a:t>
            </a:r>
            <a:r>
              <a:rPr sz="2600" b="1" i="1" spc="-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8)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Arial"/>
              <a:cs typeface="Arial"/>
            </a:endParaRPr>
          </a:p>
          <a:p>
            <a:pPr marL="1464945">
              <a:lnSpc>
                <a:spcPct val="100000"/>
              </a:lnSpc>
              <a:tabLst>
                <a:tab pos="1842770" algn="l"/>
              </a:tabLst>
            </a:pPr>
            <a:r>
              <a:rPr sz="2600" b="1" i="1" dirty="0">
                <a:latin typeface="Arial"/>
                <a:cs typeface="Arial"/>
              </a:rPr>
              <a:t>=	2</a:t>
            </a:r>
            <a:r>
              <a:rPr sz="2600" b="1" i="1" spc="-3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+</a:t>
            </a:r>
            <a:r>
              <a:rPr sz="2600" b="1" i="1" spc="-25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i</a:t>
            </a:r>
            <a:r>
              <a:rPr sz="2600" b="1" i="1" spc="-20" dirty="0">
                <a:latin typeface="Arial"/>
                <a:cs typeface="Arial"/>
              </a:rPr>
              <a:t> </a:t>
            </a:r>
            <a:r>
              <a:rPr sz="2600" b="1" i="1" dirty="0">
                <a:latin typeface="Arial"/>
                <a:cs typeface="Arial"/>
              </a:rPr>
              <a:t>23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17373598" y="28384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7" name="object 2"/>
          <p:cNvSpPr txBox="1"/>
          <p:nvPr/>
        </p:nvSpPr>
        <p:spPr>
          <a:xfrm>
            <a:off x="3836323" y="1235409"/>
            <a:ext cx="10124440" cy="5232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addition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8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complex</a:t>
            </a:r>
            <a:r>
              <a:rPr sz="2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numbers</a:t>
            </a:r>
            <a:r>
              <a:rPr sz="2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satisfy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following</a:t>
            </a:r>
            <a:r>
              <a:rPr sz="2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properties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4463958" y="2274187"/>
            <a:ext cx="4613076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1735" algn="l"/>
                <a:tab pos="2609850" algn="l"/>
              </a:tabLst>
            </a:pPr>
            <a:r>
              <a:rPr sz="3200" b="1" i="1" dirty="0">
                <a:solidFill>
                  <a:srgbClr val="00B8F1"/>
                </a:solidFill>
                <a:latin typeface="Times New Roman"/>
                <a:cs typeface="Times New Roman"/>
              </a:rPr>
              <a:t>1.</a:t>
            </a:r>
            <a:r>
              <a:rPr sz="3200" b="1" i="1" dirty="0">
                <a:solidFill>
                  <a:srgbClr val="00AF50"/>
                </a:solidFill>
                <a:latin typeface="Times New Roman"/>
                <a:cs typeface="Times New Roman"/>
              </a:rPr>
              <a:t>The	</a:t>
            </a:r>
            <a:r>
              <a:rPr sz="32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closure	law:-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complex</a:t>
            </a:r>
            <a:r>
              <a:rPr sz="3200" b="1" spc="23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numbers</a:t>
            </a:r>
            <a:r>
              <a:rPr sz="3200" b="1" spc="25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is</a:t>
            </a:r>
            <a:r>
              <a:rPr sz="3200" b="1" spc="2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8730268" y="2274187"/>
            <a:ext cx="3613903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5"/>
              </a:spcBef>
              <a:tabLst>
                <a:tab pos="922019" algn="l"/>
                <a:tab pos="1853564" algn="l"/>
                <a:tab pos="2400935" algn="l"/>
              </a:tabLst>
            </a:pPr>
            <a:r>
              <a:rPr sz="3200" b="1" dirty="0">
                <a:latin typeface="Times New Roman"/>
                <a:cs typeface="Times New Roman"/>
              </a:rPr>
              <a:t>T</a:t>
            </a:r>
            <a:r>
              <a:rPr sz="3200" b="1" spc="-20" dirty="0">
                <a:latin typeface="Times New Roman"/>
                <a:cs typeface="Times New Roman"/>
              </a:rPr>
              <a:t>h</a:t>
            </a:r>
            <a:r>
              <a:rPr sz="3200" b="1" dirty="0">
                <a:latin typeface="Times New Roman"/>
                <a:cs typeface="Times New Roman"/>
              </a:rPr>
              <a:t>e	sum	</a:t>
            </a:r>
            <a:r>
              <a:rPr sz="3200" b="1" spc="-10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f	</a:t>
            </a:r>
            <a:r>
              <a:rPr sz="3200" b="1" spc="-10" dirty="0">
                <a:latin typeface="Times New Roman"/>
                <a:cs typeface="Times New Roman"/>
              </a:rPr>
              <a:t>t</a:t>
            </a:r>
            <a:r>
              <a:rPr sz="3200" b="1" dirty="0">
                <a:latin typeface="Times New Roman"/>
                <a:cs typeface="Times New Roman"/>
              </a:rPr>
              <a:t>wo  complex</a:t>
            </a:r>
            <a:r>
              <a:rPr sz="3200" b="1" spc="155" dirty="0">
                <a:latin typeface="Times New Roman"/>
                <a:cs typeface="Times New Roman"/>
              </a:rPr>
              <a:t> </a:t>
            </a:r>
            <a:r>
              <a:rPr sz="3200" b="1" spc="-45" dirty="0">
                <a:latin typeface="Times New Roman"/>
                <a:cs typeface="Times New Roman"/>
              </a:rPr>
              <a:t>number,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4413158" y="3249244"/>
            <a:ext cx="876650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  <a:tabLst>
                <a:tab pos="1229360" algn="l"/>
                <a:tab pos="2165350" algn="l"/>
                <a:tab pos="2707640" algn="l"/>
                <a:tab pos="3184525" algn="l"/>
              </a:tabLst>
            </a:pPr>
            <a:r>
              <a:rPr sz="3200" b="1" dirty="0">
                <a:latin typeface="Times New Roman"/>
                <a:cs typeface="Times New Roman"/>
              </a:rPr>
              <a:t>i.e.,</a:t>
            </a:r>
            <a:r>
              <a:rPr sz="3200" b="1" spc="270" dirty="0">
                <a:latin typeface="Times New Roman"/>
                <a:cs typeface="Times New Roman"/>
              </a:rPr>
              <a:t> </a:t>
            </a:r>
            <a:r>
              <a:rPr sz="3200" b="1" i="1" spc="10" dirty="0">
                <a:latin typeface="Times New Roman"/>
                <a:cs typeface="Times New Roman"/>
              </a:rPr>
              <a:t>z</a:t>
            </a:r>
            <a:r>
              <a:rPr sz="3150" b="1" spc="15" baseline="-21164" dirty="0">
                <a:latin typeface="Times New Roman"/>
                <a:cs typeface="Times New Roman"/>
              </a:rPr>
              <a:t>1	</a:t>
            </a:r>
            <a:r>
              <a:rPr sz="3200" b="1" dirty="0">
                <a:latin typeface="Times New Roman"/>
                <a:cs typeface="Times New Roman"/>
              </a:rPr>
              <a:t>+</a:t>
            </a:r>
            <a:r>
              <a:rPr sz="3200" b="1" spc="260" dirty="0">
                <a:latin typeface="Times New Roman"/>
                <a:cs typeface="Times New Roman"/>
              </a:rPr>
              <a:t> </a:t>
            </a:r>
            <a:r>
              <a:rPr sz="3200" b="1" i="1" spc="10" dirty="0">
                <a:latin typeface="Times New Roman"/>
                <a:cs typeface="Times New Roman"/>
              </a:rPr>
              <a:t>z</a:t>
            </a:r>
            <a:r>
              <a:rPr sz="3150" b="1" spc="15" baseline="-21164" dirty="0">
                <a:latin typeface="Times New Roman"/>
                <a:cs typeface="Times New Roman"/>
              </a:rPr>
              <a:t>2	</a:t>
            </a:r>
            <a:r>
              <a:rPr sz="3200" b="1" spc="-5" dirty="0">
                <a:latin typeface="Times New Roman"/>
                <a:cs typeface="Times New Roman"/>
              </a:rPr>
              <a:t>is	</a:t>
            </a:r>
            <a:r>
              <a:rPr sz="3200" b="1" dirty="0">
                <a:latin typeface="Times New Roman"/>
                <a:cs typeface="Times New Roman"/>
              </a:rPr>
              <a:t>a	complex</a:t>
            </a:r>
            <a:r>
              <a:rPr sz="3200" b="1" spc="25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number</a:t>
            </a:r>
            <a:r>
              <a:rPr sz="3200" b="1" spc="20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for</a:t>
            </a:r>
            <a:r>
              <a:rPr sz="3200" b="1" spc="19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all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4438558" y="3505423"/>
            <a:ext cx="8737115" cy="3225242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30"/>
              </a:spcBef>
              <a:tabLst>
                <a:tab pos="3323590" algn="l"/>
              </a:tabLst>
            </a:pPr>
            <a:r>
              <a:rPr sz="3200" b="1" dirty="0">
                <a:latin typeface="Times New Roman"/>
                <a:cs typeface="Times New Roman"/>
              </a:rPr>
              <a:t>complex </a:t>
            </a:r>
            <a:r>
              <a:rPr sz="3200" b="1" spc="-5" dirty="0">
                <a:latin typeface="Times New Roman"/>
                <a:cs typeface="Times New Roman"/>
              </a:rPr>
              <a:t>numbers	</a:t>
            </a:r>
            <a:r>
              <a:rPr sz="3200" b="1" i="1" spc="5" dirty="0">
                <a:latin typeface="Times New Roman"/>
                <a:cs typeface="Times New Roman"/>
              </a:rPr>
              <a:t>z</a:t>
            </a:r>
            <a:r>
              <a:rPr sz="3150" b="1" spc="7" baseline="-21164" dirty="0">
                <a:latin typeface="Times New Roman"/>
                <a:cs typeface="Times New Roman"/>
              </a:rPr>
              <a:t>1</a:t>
            </a:r>
            <a:r>
              <a:rPr sz="3150" b="1" spc="337" baseline="-21164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i="1" spc="5" dirty="0">
                <a:latin typeface="Times New Roman"/>
                <a:cs typeface="Times New Roman"/>
              </a:rPr>
              <a:t>z</a:t>
            </a:r>
            <a:r>
              <a:rPr sz="3150" b="1" i="1" spc="7" baseline="-21164" dirty="0">
                <a:latin typeface="Times New Roman"/>
                <a:cs typeface="Times New Roman"/>
              </a:rPr>
              <a:t>2</a:t>
            </a:r>
            <a:r>
              <a:rPr sz="3200" b="1" spc="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2055"/>
              </a:spcBef>
            </a:pPr>
            <a:r>
              <a:rPr sz="3600" b="1" i="1" dirty="0">
                <a:solidFill>
                  <a:srgbClr val="00AFEF"/>
                </a:solidFill>
                <a:latin typeface="Times New Roman"/>
                <a:cs typeface="Times New Roman"/>
              </a:rPr>
              <a:t>2.</a:t>
            </a:r>
            <a:r>
              <a:rPr sz="3600" b="1" i="1" spc="-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00AF50"/>
                </a:solidFill>
                <a:latin typeface="Times New Roman"/>
                <a:cs typeface="Times New Roman"/>
              </a:rPr>
              <a:t>The</a:t>
            </a:r>
            <a:r>
              <a:rPr sz="3600" b="1" i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commutative</a:t>
            </a:r>
            <a:r>
              <a:rPr sz="3600" b="1" i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6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law:-</a:t>
            </a:r>
            <a:endParaRPr sz="360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  <a:tabLst>
                <a:tab pos="1152525" algn="l"/>
                <a:tab pos="2131060" algn="l"/>
                <a:tab pos="3108325" algn="l"/>
                <a:tab pos="4999355" algn="l"/>
                <a:tab pos="6993255" algn="l"/>
              </a:tabLst>
            </a:pPr>
            <a:r>
              <a:rPr sz="3600" b="1" dirty="0">
                <a:latin typeface="Times New Roman"/>
                <a:cs typeface="Times New Roman"/>
              </a:rPr>
              <a:t>For	any	two	complex	numbers	</a:t>
            </a:r>
            <a:r>
              <a:rPr sz="3600" b="1" i="1" dirty="0">
                <a:latin typeface="Times New Roman"/>
                <a:cs typeface="Times New Roman"/>
              </a:rPr>
              <a:t>z</a:t>
            </a:r>
            <a:r>
              <a:rPr sz="3600" b="1" baseline="-20833" dirty="0">
                <a:latin typeface="Times New Roman"/>
                <a:cs typeface="Times New Roman"/>
              </a:rPr>
              <a:t>1</a:t>
            </a:r>
            <a:endParaRPr sz="3600" baseline="-20833">
              <a:latin typeface="Times New Roman"/>
              <a:cs typeface="Times New Roman"/>
            </a:endParaRPr>
          </a:p>
          <a:p>
            <a:pPr marL="70485">
              <a:lnSpc>
                <a:spcPct val="100000"/>
              </a:lnSpc>
              <a:spcBef>
                <a:spcPts val="5"/>
              </a:spcBef>
            </a:pPr>
            <a:r>
              <a:rPr sz="3600" b="1" spc="-5" dirty="0">
                <a:latin typeface="Times New Roman"/>
                <a:cs typeface="Times New Roman"/>
              </a:rPr>
              <a:t>and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i="1" spc="-5" dirty="0">
                <a:latin typeface="Times New Roman"/>
                <a:cs typeface="Times New Roman"/>
              </a:rPr>
              <a:t>z</a:t>
            </a:r>
            <a:r>
              <a:rPr sz="3600" b="1" i="1" spc="-7" baseline="-20833" dirty="0">
                <a:latin typeface="Times New Roman"/>
                <a:cs typeface="Times New Roman"/>
              </a:rPr>
              <a:t>2</a:t>
            </a:r>
            <a:r>
              <a:rPr sz="3600" b="1" spc="-5" dirty="0"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tabLst>
                <a:tab pos="858519" algn="l"/>
                <a:tab pos="1346200" algn="l"/>
              </a:tabLst>
            </a:pPr>
            <a:r>
              <a:rPr sz="3600" b="1" i="1" spc="-5" dirty="0">
                <a:latin typeface="Times New Roman"/>
                <a:cs typeface="Times New Roman"/>
              </a:rPr>
              <a:t>z</a:t>
            </a:r>
            <a:r>
              <a:rPr sz="3600" b="1" spc="-7" baseline="-20833" dirty="0">
                <a:latin typeface="Times New Roman"/>
                <a:cs typeface="Times New Roman"/>
              </a:rPr>
              <a:t>1	</a:t>
            </a:r>
            <a:r>
              <a:rPr sz="3600" b="1" dirty="0">
                <a:latin typeface="Times New Roman"/>
                <a:cs typeface="Times New Roman"/>
              </a:rPr>
              <a:t>+	</a:t>
            </a:r>
            <a:r>
              <a:rPr sz="3600" b="1" i="1" spc="-5" dirty="0">
                <a:latin typeface="Times New Roman"/>
                <a:cs typeface="Times New Roman"/>
              </a:rPr>
              <a:t>z</a:t>
            </a:r>
            <a:r>
              <a:rPr sz="3600" b="1" spc="-7" baseline="-20833" dirty="0">
                <a:latin typeface="Times New Roman"/>
                <a:cs typeface="Times New Roman"/>
              </a:rPr>
              <a:t>2</a:t>
            </a:r>
            <a:r>
              <a:rPr sz="3600" b="1" spc="427" baseline="-20833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=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i="1" spc="-5" dirty="0">
                <a:latin typeface="Times New Roman"/>
                <a:cs typeface="Times New Roman"/>
              </a:rPr>
              <a:t>z</a:t>
            </a:r>
            <a:r>
              <a:rPr sz="3600" b="1" spc="-7" baseline="-20833" dirty="0">
                <a:latin typeface="Times New Roman"/>
                <a:cs typeface="Times New Roman"/>
              </a:rPr>
              <a:t>2</a:t>
            </a:r>
            <a:r>
              <a:rPr sz="3600" b="1" spc="427" baseline="-20833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+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i="1" spc="-5" dirty="0">
                <a:latin typeface="Times New Roman"/>
                <a:cs typeface="Times New Roman"/>
              </a:rPr>
              <a:t>z</a:t>
            </a:r>
            <a:r>
              <a:rPr sz="3600" b="1" spc="-7" baseline="-20833" dirty="0">
                <a:latin typeface="Times New Roman"/>
                <a:cs typeface="Times New Roman"/>
              </a:rPr>
              <a:t>1</a:t>
            </a:r>
            <a:endParaRPr sz="3600" baseline="-20833">
              <a:latin typeface="Times New Roman"/>
              <a:cs typeface="Times New Roman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4251521" y="6992990"/>
            <a:ext cx="81013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1" u="none" strike="noStrike" kern="0" cap="none" spc="0" normalizeH="0" baseline="0" noProof="0" smtClean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3.</a:t>
            </a:r>
            <a:r>
              <a:rPr kumimoji="0" lang="en-US" sz="3600" b="0" i="1" u="none" strike="noStrike" kern="0" cap="none" spc="-15" normalizeH="0" baseline="0" noProof="0" smtClean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smtClean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The</a:t>
            </a:r>
            <a:r>
              <a:rPr kumimoji="0" lang="en-US" sz="3600" b="0" i="1" u="none" strike="noStrike" kern="0" cap="none" spc="-15" normalizeH="0" baseline="0" noProof="0" smtClean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 </a:t>
            </a:r>
            <a:r>
              <a:rPr kumimoji="0" lang="en-US" sz="3600" b="0" i="1" u="none" strike="noStrike" kern="0" cap="none" spc="-5" normalizeH="0" baseline="0" noProof="0" smtClean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associative</a:t>
            </a:r>
            <a:r>
              <a:rPr kumimoji="0" lang="en-US" sz="3600" b="0" i="1" u="none" strike="noStrike" kern="0" cap="none" spc="15" normalizeH="0" baseline="0" noProof="0" smtClean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 </a:t>
            </a:r>
            <a:r>
              <a:rPr kumimoji="0" lang="en-US" sz="3600" b="0" i="1" u="none" strike="noStrike" kern="0" cap="none" spc="-5" normalizeH="0" baseline="0" noProof="0" smtClean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law:-</a:t>
            </a: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rial"/>
              <a:cs typeface="Times New Roman"/>
              <a:sym typeface="Arial"/>
            </a:endParaRPr>
          </a:p>
          <a:p>
            <a:pPr marL="495300" marR="304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1320800" algn="l"/>
                <a:tab pos="1810385" algn="l"/>
              </a:tabLst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kumimoji="0" lang="en-US" sz="3600" b="0" i="0" u="none" strike="noStrike" kern="0" cap="none" spc="-7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any </a:t>
            </a:r>
            <a:r>
              <a:rPr kumimoji="0" lang="en-US" sz="3600" b="0" i="0" u="none" strike="noStrike" kern="0" cap="none" spc="-1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kumimoji="0" lang="en-US" sz="3600" b="0" i="0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complex </a:t>
            </a:r>
            <a:r>
              <a:rPr kumimoji="0" lang="en-US" sz="3600" b="0" i="0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numbers </a:t>
            </a:r>
            <a:r>
              <a:rPr kumimoji="0" lang="en-US" sz="3600" b="0" i="1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z</a:t>
            </a:r>
            <a:r>
              <a:rPr kumimoji="0" lang="en-US" sz="3600" b="0" i="0" u="none" strike="noStrike" kern="0" cap="none" spc="-7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3600" b="0" i="0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z</a:t>
            </a:r>
            <a:r>
              <a:rPr kumimoji="0" lang="en-US" sz="3600" b="0" i="0" u="none" strike="noStrike" kern="0" cap="none" spc="-7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sz="3600" b="0" i="0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z</a:t>
            </a:r>
            <a:r>
              <a:rPr kumimoji="0" lang="en-US" sz="3600" b="0" i="0" u="none" strike="noStrike" kern="0" cap="none" spc="-7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-US" sz="3600" b="0" i="0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kumimoji="0" lang="en-US" sz="3600" b="0" i="0" u="none" strike="noStrike" kern="0" cap="none" spc="-88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 </a:t>
            </a:r>
            <a:r>
              <a:rPr kumimoji="0" lang="en-US" sz="3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z</a:t>
            </a:r>
            <a:r>
              <a:rPr kumimoji="0" lang="en-US" sz="3600" b="0" i="0" u="none" strike="noStrike" kern="0" cap="none" spc="0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	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	</a:t>
            </a:r>
            <a:r>
              <a:rPr kumimoji="0" lang="en-US" sz="3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z</a:t>
            </a:r>
            <a:r>
              <a:rPr kumimoji="0" lang="en-US" sz="3600" b="0" i="0" u="none" strike="noStrike" kern="0" cap="none" spc="0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r>
              <a:rPr kumimoji="0" lang="en-US" sz="3600" b="0" i="0" u="none" strike="noStrike" kern="0" cap="none" spc="-2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r>
              <a:rPr kumimoji="0" lang="en-US" sz="3600" b="0" i="0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z</a:t>
            </a:r>
            <a:r>
              <a:rPr kumimoji="0" lang="en-US" sz="3600" b="0" i="0" u="none" strike="noStrike" kern="0" cap="none" spc="0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-US" sz="3600" b="0" i="0" u="none" strike="noStrike" kern="0" cap="none" spc="434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r>
              <a:rPr kumimoji="0" lang="en-US" sz="3600" b="0" i="0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z</a:t>
            </a:r>
            <a:r>
              <a:rPr kumimoji="0" lang="en-US" sz="3600" b="0" i="0" u="none" strike="noStrike" kern="0" cap="none" spc="0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3600" b="0" i="0" u="none" strike="noStrike" kern="0" cap="none" spc="419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r>
              <a:rPr kumimoji="0" lang="en-US" sz="3600" b="0" i="0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</a:t>
            </a:r>
            <a:r>
              <a:rPr kumimoji="0" lang="en-US" sz="36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z</a:t>
            </a:r>
            <a:r>
              <a:rPr kumimoji="0" lang="en-US" sz="3600" b="0" i="0" u="none" strike="noStrike" kern="0" cap="none" spc="0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sz="3600" b="0" i="0" u="none" strike="noStrike" kern="0" cap="none" spc="434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+</a:t>
            </a:r>
            <a:r>
              <a:rPr kumimoji="0" lang="en-US" sz="3600" b="0" i="0" u="none" strike="noStrike" kern="0" cap="none" spc="-1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Arial"/>
              </a:rPr>
              <a:t>z</a:t>
            </a:r>
            <a:r>
              <a:rPr kumimoji="0" lang="en-US" sz="3600" b="0" i="0" u="none" strike="noStrike" kern="0" cap="none" spc="-7" normalizeH="0" baseline="-20833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</a:t>
            </a:r>
            <a:r>
              <a:rPr kumimoji="0" lang="en-US" sz="3600" b="0" i="0" u="none" strike="noStrike" kern="0" cap="none" spc="-5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Arial"/>
              <a:cs typeface="Times New Roman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158836" y="1681490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en-US" sz="2800" b="1" i="1" dirty="0" smtClean="0">
                <a:solidFill>
                  <a:srgbClr val="00AFEF"/>
                </a:solidFill>
                <a:latin typeface="+mn-lt"/>
                <a:cs typeface="Times New Roman"/>
              </a:rPr>
              <a:t>4. </a:t>
            </a:r>
            <a:r>
              <a:rPr lang="en-US" sz="2800" b="1" i="1" dirty="0" smtClean="0">
                <a:solidFill>
                  <a:srgbClr val="00AF50"/>
                </a:solidFill>
                <a:latin typeface="+mn-lt"/>
                <a:cs typeface="Times New Roman"/>
              </a:rPr>
              <a:t>The </a:t>
            </a:r>
            <a:r>
              <a:rPr lang="en-US" sz="2800" b="1" i="1" spc="-5" dirty="0" smtClean="0">
                <a:solidFill>
                  <a:srgbClr val="00AF50"/>
                </a:solidFill>
                <a:latin typeface="+mn-lt"/>
                <a:cs typeface="Times New Roman"/>
              </a:rPr>
              <a:t>existence </a:t>
            </a:r>
            <a:r>
              <a:rPr lang="en-US" sz="2800" b="1" i="1" dirty="0" smtClean="0">
                <a:solidFill>
                  <a:srgbClr val="00AF50"/>
                </a:solidFill>
                <a:latin typeface="+mn-lt"/>
                <a:cs typeface="Times New Roman"/>
              </a:rPr>
              <a:t>of </a:t>
            </a:r>
            <a:r>
              <a:rPr lang="en-US" sz="2800" b="1" i="1" spc="-5" dirty="0" smtClean="0">
                <a:solidFill>
                  <a:srgbClr val="00AF50"/>
                </a:solidFill>
                <a:latin typeface="+mn-lt"/>
                <a:cs typeface="Times New Roman"/>
              </a:rPr>
              <a:t>additive identity:- </a:t>
            </a:r>
            <a:r>
              <a:rPr lang="en-US" sz="2800" b="1" spc="-15" dirty="0" smtClean="0">
                <a:latin typeface="+mn-lt"/>
                <a:cs typeface="Times New Roman"/>
              </a:rPr>
              <a:t>There </a:t>
            </a:r>
            <a:r>
              <a:rPr lang="en-US" sz="2800" b="1" spc="-5" dirty="0" smtClean="0">
                <a:latin typeface="+mn-lt"/>
                <a:cs typeface="Times New Roman"/>
              </a:rPr>
              <a:t>exists </a:t>
            </a:r>
            <a:r>
              <a:rPr lang="en-US" sz="2800" b="1" dirty="0" smtClean="0">
                <a:latin typeface="+mn-lt"/>
                <a:cs typeface="Times New Roman"/>
              </a:rPr>
              <a:t> the complex number 0 + </a:t>
            </a:r>
            <a:r>
              <a:rPr lang="en-US" sz="2800" b="1" i="1" dirty="0" err="1" smtClean="0">
                <a:latin typeface="+mn-lt"/>
                <a:cs typeface="Times New Roman"/>
              </a:rPr>
              <a:t>i</a:t>
            </a:r>
            <a:r>
              <a:rPr lang="en-US" sz="2800" b="1" i="1" dirty="0" smtClean="0">
                <a:latin typeface="+mn-lt"/>
                <a:cs typeface="Times New Roman"/>
              </a:rPr>
              <a:t> </a:t>
            </a:r>
            <a:r>
              <a:rPr lang="en-US" sz="2800" b="1" dirty="0" smtClean="0">
                <a:latin typeface="+mn-lt"/>
                <a:cs typeface="Times New Roman"/>
              </a:rPr>
              <a:t>0 </a:t>
            </a:r>
            <a:r>
              <a:rPr lang="en-US" sz="2800" b="1" spc="-5" dirty="0" smtClean="0">
                <a:latin typeface="+mn-lt"/>
                <a:cs typeface="Times New Roman"/>
              </a:rPr>
              <a:t>(denoted as 0), called </a:t>
            </a:r>
            <a:r>
              <a:rPr lang="en-US" sz="2800" b="1" dirty="0" smtClean="0">
                <a:latin typeface="+mn-lt"/>
                <a:cs typeface="Times New Roman"/>
              </a:rPr>
              <a:t> </a:t>
            </a:r>
            <a:r>
              <a:rPr lang="en-US" sz="2800" b="1" spc="-5" dirty="0" smtClean="0">
                <a:latin typeface="+mn-lt"/>
                <a:cs typeface="Times New Roman"/>
              </a:rPr>
              <a:t>the</a:t>
            </a:r>
            <a:r>
              <a:rPr lang="en-US" sz="2800" b="1" dirty="0" smtClean="0">
                <a:latin typeface="+mn-lt"/>
                <a:cs typeface="Times New Roman"/>
              </a:rPr>
              <a:t> </a:t>
            </a:r>
            <a:r>
              <a:rPr lang="en-US" sz="2800" b="1" i="1" spc="-5" dirty="0" smtClean="0">
                <a:latin typeface="+mn-lt"/>
                <a:cs typeface="Times New Roman"/>
              </a:rPr>
              <a:t>additive</a:t>
            </a:r>
            <a:r>
              <a:rPr lang="en-US" sz="2800" b="1" i="1" spc="20" dirty="0" smtClean="0">
                <a:latin typeface="+mn-lt"/>
                <a:cs typeface="Times New Roman"/>
              </a:rPr>
              <a:t> </a:t>
            </a:r>
            <a:r>
              <a:rPr lang="en-US" sz="2800" b="1" i="1" spc="-5" dirty="0" smtClean="0">
                <a:latin typeface="+mn-lt"/>
                <a:cs typeface="Times New Roman"/>
              </a:rPr>
              <a:t>identity</a:t>
            </a:r>
            <a:r>
              <a:rPr lang="en-US" sz="2800" b="1" i="1" spc="5" dirty="0" smtClean="0">
                <a:latin typeface="+mn-lt"/>
                <a:cs typeface="Times New Roman"/>
              </a:rPr>
              <a:t> </a:t>
            </a:r>
            <a:r>
              <a:rPr lang="en-US" sz="2800" b="1" dirty="0" smtClean="0">
                <a:latin typeface="+mn-lt"/>
                <a:cs typeface="Times New Roman"/>
              </a:rPr>
              <a:t>or</a:t>
            </a:r>
            <a:r>
              <a:rPr lang="en-US" sz="2800" b="1" spc="-65" dirty="0" smtClean="0">
                <a:latin typeface="+mn-lt"/>
                <a:cs typeface="Times New Roman"/>
              </a:rPr>
              <a:t> </a:t>
            </a:r>
            <a:r>
              <a:rPr lang="en-US" sz="2800" b="1" spc="-5" dirty="0" smtClean="0">
                <a:latin typeface="+mn-lt"/>
                <a:cs typeface="Times New Roman"/>
              </a:rPr>
              <a:t>the</a:t>
            </a:r>
            <a:r>
              <a:rPr lang="en-US" sz="2800" b="1" dirty="0" smtClean="0">
                <a:latin typeface="+mn-lt"/>
                <a:cs typeface="Times New Roman"/>
              </a:rPr>
              <a:t> </a:t>
            </a:r>
            <a:r>
              <a:rPr lang="en-US" sz="2800" b="1" i="1" spc="-5" dirty="0" smtClean="0">
                <a:latin typeface="+mn-lt"/>
                <a:cs typeface="Times New Roman"/>
              </a:rPr>
              <a:t>zero</a:t>
            </a:r>
            <a:r>
              <a:rPr lang="en-US" sz="2800" b="1" i="1" spc="5" dirty="0" smtClean="0">
                <a:latin typeface="+mn-lt"/>
                <a:cs typeface="Times New Roman"/>
              </a:rPr>
              <a:t> </a:t>
            </a:r>
            <a:r>
              <a:rPr lang="en-US" sz="2800" b="1" i="1" spc="-5" dirty="0" smtClean="0">
                <a:latin typeface="+mn-lt"/>
                <a:cs typeface="Times New Roman"/>
              </a:rPr>
              <a:t>complex</a:t>
            </a:r>
            <a:r>
              <a:rPr lang="en-US" sz="2800" b="1" i="1" spc="15" dirty="0" smtClean="0">
                <a:latin typeface="+mn-lt"/>
                <a:cs typeface="Times New Roman"/>
              </a:rPr>
              <a:t> </a:t>
            </a:r>
            <a:r>
              <a:rPr lang="en-US" sz="2800" b="1" i="1" dirty="0" smtClean="0">
                <a:latin typeface="+mn-lt"/>
                <a:cs typeface="Times New Roman"/>
              </a:rPr>
              <a:t>.</a:t>
            </a:r>
            <a:endParaRPr lang="en-US" sz="2800" dirty="0">
              <a:latin typeface="+mn-lt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927" y="3610607"/>
            <a:ext cx="13716000" cy="496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455"/>
              </a:spcBef>
              <a:tabLst>
                <a:tab pos="2333625" algn="l"/>
                <a:tab pos="2757805" algn="l"/>
                <a:tab pos="3977004" algn="l"/>
              </a:tabLst>
            </a:pPr>
            <a:r>
              <a:rPr lang="en-US" sz="2800" b="1" i="1" spc="-5" dirty="0" smtClean="0">
                <a:solidFill>
                  <a:srgbClr val="00B8F1"/>
                </a:solidFill>
                <a:latin typeface="+mn-lt"/>
              </a:rPr>
              <a:t>1.</a:t>
            </a:r>
            <a:r>
              <a:rPr lang="en-US" sz="2800" b="1" i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The</a:t>
            </a:r>
            <a:r>
              <a:rPr lang="en-US" sz="2800" b="1" i="1" u="heavy" spc="1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 </a:t>
            </a:r>
            <a:r>
              <a:rPr lang="en-US" sz="2800" b="1" i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existence	of	additive	inverse:-</a:t>
            </a:r>
            <a:endParaRPr lang="en-US" sz="2800" b="1" dirty="0" smtClean="0">
              <a:latin typeface="+mn-lt"/>
            </a:endParaRPr>
          </a:p>
          <a:p>
            <a:pPr marL="12700">
              <a:spcBef>
                <a:spcPts val="1580"/>
              </a:spcBef>
              <a:tabLst>
                <a:tab pos="585470" algn="l"/>
                <a:tab pos="1654175" algn="l"/>
                <a:tab pos="3178175" algn="l"/>
              </a:tabLst>
            </a:pPr>
            <a:r>
              <a:rPr lang="en-US" sz="2800" b="1" spc="-160" dirty="0" smtClean="0">
                <a:latin typeface="+mn-lt"/>
                <a:cs typeface="Arial MT"/>
              </a:rPr>
              <a:t>To	</a:t>
            </a:r>
            <a:r>
              <a:rPr lang="en-US" sz="2800" b="1" spc="-5" dirty="0" smtClean="0">
                <a:latin typeface="+mn-lt"/>
                <a:cs typeface="Arial MT"/>
              </a:rPr>
              <a:t>every	complex	number</a:t>
            </a:r>
            <a:r>
              <a:rPr lang="en-US" sz="2800" b="1" spc="35" dirty="0" smtClean="0">
                <a:latin typeface="+mn-lt"/>
                <a:cs typeface="Arial MT"/>
              </a:rPr>
              <a:t> </a:t>
            </a:r>
            <a:r>
              <a:rPr lang="en-US" sz="2800" b="1" i="1" spc="-5" dirty="0" smtClean="0">
                <a:latin typeface="+mn-lt"/>
              </a:rPr>
              <a:t>z</a:t>
            </a:r>
            <a:r>
              <a:rPr lang="en-US" sz="2800" b="1" i="1" spc="-10" dirty="0" smtClean="0">
                <a:latin typeface="+mn-l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=</a:t>
            </a:r>
            <a:r>
              <a:rPr lang="en-US" sz="2800" b="1" spc="5" dirty="0" smtClean="0">
                <a:latin typeface="+mn-lt"/>
                <a:cs typeface="Arial MT"/>
              </a:rPr>
              <a:t> </a:t>
            </a:r>
            <a:r>
              <a:rPr lang="en-US" sz="2800" b="1" i="1" spc="-5" dirty="0" smtClean="0">
                <a:latin typeface="+mn-lt"/>
              </a:rPr>
              <a:t>a</a:t>
            </a:r>
            <a:r>
              <a:rPr lang="en-US" sz="2800" b="1" i="1" spc="5" dirty="0" smtClean="0">
                <a:latin typeface="+mn-l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+</a:t>
            </a:r>
            <a:r>
              <a:rPr lang="en-US" sz="2800" b="1" dirty="0" smtClean="0">
                <a:latin typeface="+mn-lt"/>
                <a:cs typeface="Arial MT"/>
              </a:rPr>
              <a:t> </a:t>
            </a:r>
            <a:r>
              <a:rPr lang="en-US" sz="2800" b="1" i="1" spc="-5" dirty="0" err="1" smtClean="0">
                <a:latin typeface="+mn-lt"/>
              </a:rPr>
              <a:t>ib</a:t>
            </a:r>
            <a:r>
              <a:rPr lang="en-US" sz="2800" b="1" spc="-5" dirty="0" smtClean="0">
                <a:latin typeface="+mn-lt"/>
                <a:cs typeface="Arial MT"/>
              </a:rPr>
              <a:t>,</a:t>
            </a:r>
            <a:r>
              <a:rPr lang="en-US" sz="2800" b="1" spc="-1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we</a:t>
            </a:r>
            <a:r>
              <a:rPr lang="en-US" sz="2800" b="1" spc="2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have</a:t>
            </a:r>
            <a:r>
              <a:rPr lang="en-US" sz="2800" b="1" spc="5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the</a:t>
            </a:r>
            <a:r>
              <a:rPr lang="en-US" sz="2800" b="1" spc="5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complex</a:t>
            </a:r>
            <a:r>
              <a:rPr lang="en-US" sz="2800" b="1" spc="30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number</a:t>
            </a:r>
          </a:p>
          <a:p>
            <a:pPr marL="12700">
              <a:spcBef>
                <a:spcPts val="1685"/>
              </a:spcBef>
            </a:pPr>
            <a:r>
              <a:rPr lang="en-US" sz="2800" b="1" spc="-5" dirty="0" smtClean="0">
                <a:latin typeface="+mn-lt"/>
                <a:cs typeface="Arial MT"/>
              </a:rPr>
              <a:t>–</a:t>
            </a:r>
            <a:r>
              <a:rPr lang="en-US" sz="2800" b="1" spc="114" dirty="0" smtClean="0">
                <a:latin typeface="+mn-lt"/>
                <a:cs typeface="Arial MT"/>
              </a:rPr>
              <a:t> </a:t>
            </a:r>
            <a:r>
              <a:rPr lang="en-US" sz="2800" b="1" i="1" spc="-5" dirty="0" smtClean="0">
                <a:latin typeface="+mn-lt"/>
              </a:rPr>
              <a:t>a</a:t>
            </a:r>
            <a:r>
              <a:rPr lang="en-US" sz="2800" b="1" i="1" spc="120" dirty="0" smtClean="0">
                <a:latin typeface="+mn-l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+</a:t>
            </a:r>
            <a:r>
              <a:rPr lang="en-US" sz="2800" b="1" spc="110" dirty="0" smtClean="0">
                <a:latin typeface="+mn-lt"/>
                <a:cs typeface="Arial MT"/>
              </a:rPr>
              <a:t> </a:t>
            </a:r>
            <a:r>
              <a:rPr lang="en-US" sz="2800" b="1" i="1" spc="-5" dirty="0" err="1" smtClean="0">
                <a:latin typeface="+mn-lt"/>
              </a:rPr>
              <a:t>i</a:t>
            </a:r>
            <a:r>
              <a:rPr lang="en-US" sz="2800" b="1" spc="-5" dirty="0" smtClean="0">
                <a:latin typeface="+mn-lt"/>
                <a:cs typeface="Arial MT"/>
              </a:rPr>
              <a:t>(–</a:t>
            </a:r>
            <a:r>
              <a:rPr lang="en-US" sz="2800" b="1" spc="100" dirty="0" smtClean="0">
                <a:latin typeface="+mn-lt"/>
                <a:cs typeface="Arial MT"/>
              </a:rPr>
              <a:t> </a:t>
            </a:r>
            <a:r>
              <a:rPr lang="en-US" sz="2800" b="1" i="1" dirty="0" smtClean="0">
                <a:latin typeface="+mn-lt"/>
              </a:rPr>
              <a:t>b</a:t>
            </a:r>
            <a:r>
              <a:rPr lang="en-US" sz="2800" b="1" dirty="0" smtClean="0">
                <a:latin typeface="+mn-lt"/>
                <a:cs typeface="Arial MT"/>
              </a:rPr>
              <a:t>)</a:t>
            </a:r>
            <a:r>
              <a:rPr lang="en-US" sz="2800" b="1" spc="120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(denoted</a:t>
            </a:r>
            <a:r>
              <a:rPr lang="en-US" sz="2800" b="1" spc="130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as</a:t>
            </a:r>
            <a:r>
              <a:rPr lang="en-US" sz="2800" b="1" spc="114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–</a:t>
            </a:r>
            <a:r>
              <a:rPr lang="en-US" sz="2800" b="1" spc="120" dirty="0" smtClean="0">
                <a:latin typeface="+mn-lt"/>
                <a:cs typeface="Arial MT"/>
              </a:rPr>
              <a:t> </a:t>
            </a:r>
            <a:r>
              <a:rPr lang="en-US" sz="2800" b="1" i="1" spc="-5" dirty="0" smtClean="0">
                <a:latin typeface="+mn-lt"/>
              </a:rPr>
              <a:t>z</a:t>
            </a:r>
            <a:r>
              <a:rPr lang="en-US" sz="2800" b="1" spc="-5" dirty="0" smtClean="0">
                <a:latin typeface="+mn-lt"/>
                <a:cs typeface="Arial MT"/>
              </a:rPr>
              <a:t>),</a:t>
            </a:r>
            <a:r>
              <a:rPr lang="en-US" sz="2800" b="1" spc="114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called</a:t>
            </a:r>
            <a:r>
              <a:rPr lang="en-US" sz="2800" b="1" spc="120" dirty="0" smtClean="0">
                <a:latin typeface="+mn-lt"/>
                <a:cs typeface="Arial MT"/>
              </a:rPr>
              <a:t> </a:t>
            </a:r>
            <a:r>
              <a:rPr lang="en-US" sz="2800" b="1" spc="-10" dirty="0" smtClean="0">
                <a:latin typeface="+mn-lt"/>
                <a:cs typeface="Arial MT"/>
              </a:rPr>
              <a:t>the</a:t>
            </a:r>
            <a:r>
              <a:rPr lang="en-US" sz="2800" b="1" spc="125" dirty="0" smtClean="0">
                <a:latin typeface="+mn-lt"/>
                <a:cs typeface="Arial MT"/>
              </a:rPr>
              <a:t> </a:t>
            </a:r>
            <a:r>
              <a:rPr lang="en-US" sz="2800" b="1" i="1" spc="-5" dirty="0" smtClean="0">
                <a:latin typeface="+mn-lt"/>
              </a:rPr>
              <a:t>additive</a:t>
            </a:r>
            <a:r>
              <a:rPr lang="en-US" sz="2800" b="1" i="1" spc="130" dirty="0" smtClean="0">
                <a:latin typeface="+mn-lt"/>
              </a:rPr>
              <a:t> </a:t>
            </a:r>
            <a:r>
              <a:rPr lang="en-US" sz="2800" b="1" i="1" dirty="0" smtClean="0">
                <a:latin typeface="+mn-lt"/>
              </a:rPr>
              <a:t>inverse</a:t>
            </a:r>
            <a:r>
              <a:rPr lang="en-US" sz="2800" b="1" i="1" spc="120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or</a:t>
            </a:r>
            <a:r>
              <a:rPr lang="en-US" sz="2800" b="1" spc="120" dirty="0" smtClean="0">
                <a:latin typeface="+mn-lt"/>
                <a:cs typeface="Arial MT"/>
              </a:rPr>
              <a:t> </a:t>
            </a:r>
            <a:r>
              <a:rPr lang="en-US" sz="2800" b="1" i="1" spc="-5" dirty="0" smtClean="0">
                <a:latin typeface="+mn-lt"/>
              </a:rPr>
              <a:t>negative</a:t>
            </a:r>
            <a:r>
              <a:rPr lang="en-US" sz="2800" b="1" i="1" spc="130" dirty="0" smtClean="0">
                <a:latin typeface="+mn-lt"/>
              </a:rPr>
              <a:t> </a:t>
            </a:r>
            <a:r>
              <a:rPr lang="en-US" sz="2800" b="1" i="1" dirty="0" smtClean="0">
                <a:latin typeface="+mn-lt"/>
              </a:rPr>
              <a:t>of</a:t>
            </a:r>
            <a:endParaRPr lang="en-US" sz="2800" b="1" dirty="0" smtClean="0">
              <a:latin typeface="+mn-lt"/>
            </a:endParaRPr>
          </a:p>
          <a:p>
            <a:pPr marL="12700">
              <a:spcBef>
                <a:spcPts val="1680"/>
              </a:spcBef>
            </a:pPr>
            <a:r>
              <a:rPr lang="en-US" sz="2800" b="1" i="1" dirty="0" smtClean="0">
                <a:latin typeface="+mn-lt"/>
              </a:rPr>
              <a:t>z.</a:t>
            </a:r>
            <a:r>
              <a:rPr lang="en-US" sz="2800" b="1" i="1" spc="-15" dirty="0" smtClean="0">
                <a:latin typeface="+mn-lt"/>
              </a:rPr>
              <a:t> </a:t>
            </a:r>
            <a:r>
              <a:rPr lang="en-US" sz="2800" b="1" spc="-30" dirty="0" smtClean="0">
                <a:latin typeface="+mn-lt"/>
                <a:cs typeface="Arial MT"/>
              </a:rPr>
              <a:t>We</a:t>
            </a:r>
            <a:r>
              <a:rPr lang="en-US" sz="2800" b="1" spc="-1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observe</a:t>
            </a:r>
            <a:r>
              <a:rPr lang="en-US" sz="2800" b="1" spc="5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that</a:t>
            </a:r>
            <a:r>
              <a:rPr lang="en-US" sz="2800" b="1" spc="-5" dirty="0" smtClean="0">
                <a:latin typeface="+mn-lt"/>
                <a:cs typeface="Arial MT"/>
              </a:rPr>
              <a:t> </a:t>
            </a:r>
            <a:r>
              <a:rPr lang="en-US" sz="2800" b="1" i="1" spc="-5" dirty="0" smtClean="0">
                <a:latin typeface="+mn-lt"/>
              </a:rPr>
              <a:t>z</a:t>
            </a:r>
            <a:r>
              <a:rPr lang="en-US" sz="2800" b="1" i="1" spc="5" dirty="0" smtClean="0">
                <a:latin typeface="+mn-l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+ (–</a:t>
            </a:r>
            <a:r>
              <a:rPr lang="en-US" sz="2800" b="1" i="1" spc="-5" dirty="0" smtClean="0">
                <a:latin typeface="+mn-lt"/>
              </a:rPr>
              <a:t>z</a:t>
            </a:r>
            <a:r>
              <a:rPr lang="en-US" sz="2800" b="1" spc="-5" dirty="0" smtClean="0">
                <a:latin typeface="+mn-lt"/>
                <a:cs typeface="Arial MT"/>
              </a:rPr>
              <a:t>)</a:t>
            </a:r>
            <a:r>
              <a:rPr lang="en-US" sz="2800" b="1" spc="-1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= 0</a:t>
            </a:r>
            <a:r>
              <a:rPr lang="en-US" sz="2800" b="1" spc="5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(the</a:t>
            </a:r>
            <a:r>
              <a:rPr lang="en-US" sz="2800" b="1" spc="5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additive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identity).</a:t>
            </a:r>
          </a:p>
          <a:p>
            <a:pPr marL="12700">
              <a:spcBef>
                <a:spcPts val="990"/>
              </a:spcBef>
            </a:pPr>
            <a:r>
              <a:rPr lang="en-US" sz="2800" b="1" dirty="0" smtClean="0">
                <a:solidFill>
                  <a:srgbClr val="221F1F"/>
                </a:solidFill>
                <a:latin typeface="+mn-lt"/>
                <a:cs typeface="Times New Roman"/>
              </a:rPr>
              <a:t>2.</a:t>
            </a:r>
            <a:r>
              <a:rPr lang="en-US" sz="2800" b="1" spc="-10" dirty="0" smtClean="0">
                <a:solidFill>
                  <a:srgbClr val="00AF50"/>
                </a:solidFill>
                <a:latin typeface="+mn-lt"/>
                <a:cs typeface="Times New Roman"/>
              </a:rPr>
              <a:t> </a:t>
            </a:r>
            <a:r>
              <a:rPr lang="en-US" sz="2800" b="1" i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The</a:t>
            </a:r>
            <a:r>
              <a:rPr lang="en-US" sz="2800" b="1" i="1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 </a:t>
            </a:r>
            <a:r>
              <a:rPr lang="en-US" sz="2800" b="1" i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existence</a:t>
            </a:r>
            <a:r>
              <a:rPr lang="en-US" sz="2800" b="1" i="1" u="heavy" spc="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 </a:t>
            </a:r>
            <a:r>
              <a:rPr lang="en-US" sz="2800" b="1" i="1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of</a:t>
            </a:r>
            <a:r>
              <a:rPr lang="en-US" sz="2800" b="1" i="1" u="heavy" spc="-1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 </a:t>
            </a:r>
            <a:r>
              <a:rPr lang="en-US" sz="2800" b="1" i="1" u="heavy" spc="-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multiplicative</a:t>
            </a:r>
            <a:r>
              <a:rPr lang="en-US" sz="2800" b="1" i="1" u="heavy" spc="45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 </a:t>
            </a:r>
            <a:r>
              <a:rPr lang="en-US" sz="2800" b="1" i="1" u="heavy" dirty="0" smtClean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+mn-lt"/>
              </a:rPr>
              <a:t>identity:-</a:t>
            </a:r>
            <a:endParaRPr lang="en-US" sz="2800" b="1" dirty="0" smtClean="0">
              <a:latin typeface="+mn-lt"/>
            </a:endParaRPr>
          </a:p>
          <a:p>
            <a:pPr marL="12700">
              <a:spcBef>
                <a:spcPts val="1585"/>
              </a:spcBef>
            </a:pPr>
            <a:r>
              <a:rPr lang="en-US" sz="2800" b="1" spc="-5" dirty="0" smtClean="0">
                <a:latin typeface="+mn-lt"/>
                <a:cs typeface="Arial MT"/>
              </a:rPr>
              <a:t>There</a:t>
            </a:r>
            <a:r>
              <a:rPr lang="en-US" sz="2800" b="1" spc="15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exists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the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complex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number</a:t>
            </a:r>
            <a:r>
              <a:rPr lang="en-US" sz="2800" b="1" spc="2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1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+</a:t>
            </a:r>
            <a:r>
              <a:rPr lang="en-US" sz="2800" b="1" spc="-25" dirty="0" smtClean="0">
                <a:latin typeface="+mn-lt"/>
                <a:cs typeface="Arial MT"/>
              </a:rPr>
              <a:t> </a:t>
            </a:r>
            <a:r>
              <a:rPr lang="en-US" sz="2800" b="1" i="1" spc="-5" dirty="0" err="1" smtClean="0">
                <a:latin typeface="+mn-lt"/>
              </a:rPr>
              <a:t>i</a:t>
            </a:r>
            <a:r>
              <a:rPr lang="en-US" sz="2800" b="1" i="1" spc="-15" dirty="0" smtClean="0">
                <a:latin typeface="+mn-l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0 </a:t>
            </a:r>
            <a:r>
              <a:rPr lang="en-US" sz="2800" b="1" dirty="0" smtClean="0">
                <a:latin typeface="+mn-lt"/>
                <a:cs typeface="Arial MT"/>
              </a:rPr>
              <a:t>(denoted</a:t>
            </a:r>
            <a:r>
              <a:rPr lang="en-US" sz="2800" b="1" spc="2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as </a:t>
            </a:r>
            <a:r>
              <a:rPr lang="en-US" sz="2800" b="1" dirty="0" smtClean="0">
                <a:latin typeface="+mn-lt"/>
                <a:cs typeface="Arial MT"/>
              </a:rPr>
              <a:t>1),</a:t>
            </a:r>
            <a:r>
              <a:rPr lang="en-US" sz="2800" b="1" spc="-10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called</a:t>
            </a:r>
            <a:r>
              <a:rPr lang="en-US" sz="2800" b="1" spc="-5" dirty="0" smtClean="0">
                <a:latin typeface="+mn-lt"/>
                <a:cs typeface="Arial MT"/>
              </a:rPr>
              <a:t> the</a:t>
            </a:r>
            <a:endParaRPr lang="en-US" sz="2800" b="1" dirty="0" smtClean="0">
              <a:latin typeface="+mn-lt"/>
              <a:cs typeface="Arial MT"/>
            </a:endParaRPr>
          </a:p>
          <a:p>
            <a:pPr marL="47625" marR="901700" indent="-35560">
              <a:lnSpc>
                <a:spcPts val="5040"/>
              </a:lnSpc>
              <a:spcBef>
                <a:spcPts val="245"/>
              </a:spcBef>
              <a:tabLst>
                <a:tab pos="6289040" algn="l"/>
              </a:tabLst>
            </a:pPr>
            <a:r>
              <a:rPr lang="en-US" sz="2800" b="1" i="1" dirty="0" smtClean="0">
                <a:latin typeface="+mn-lt"/>
              </a:rPr>
              <a:t>multiplicative</a:t>
            </a:r>
            <a:r>
              <a:rPr lang="en-US" sz="2800" b="1" i="1" spc="15" dirty="0" smtClean="0">
                <a:latin typeface="+mn-lt"/>
              </a:rPr>
              <a:t> </a:t>
            </a:r>
            <a:r>
              <a:rPr lang="en-US" sz="2800" b="1" i="1" dirty="0" smtClean="0">
                <a:latin typeface="+mn-lt"/>
              </a:rPr>
              <a:t>identity</a:t>
            </a:r>
            <a:r>
              <a:rPr lang="en-US" sz="2800" b="1" i="1" spc="-15" dirty="0" smtClean="0">
                <a:latin typeface="+mn-l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such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that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i="1" spc="-5" dirty="0" smtClean="0">
                <a:latin typeface="+mn-lt"/>
              </a:rPr>
              <a:t>z</a:t>
            </a:r>
            <a:r>
              <a:rPr lang="en-US" sz="2800" b="1" i="1" dirty="0" smtClean="0">
                <a:latin typeface="+mn-lt"/>
              </a:rPr>
              <a:t> </a:t>
            </a:r>
            <a:r>
              <a:rPr lang="en-US" sz="2800" b="1" i="1" spc="-5" dirty="0" smtClean="0">
                <a:latin typeface="+mn-lt"/>
              </a:rPr>
              <a:t>×</a:t>
            </a:r>
            <a:r>
              <a:rPr lang="en-US" sz="2800" b="1" i="1" spc="5" dirty="0" smtClean="0">
                <a:latin typeface="+mn-l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1</a:t>
            </a:r>
            <a:r>
              <a:rPr lang="en-US" sz="2800" b="1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=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i="1" dirty="0" smtClean="0">
                <a:latin typeface="+mn-lt"/>
              </a:rPr>
              <a:t>z</a:t>
            </a:r>
            <a:r>
              <a:rPr lang="en-US" sz="2800" b="1" dirty="0" smtClean="0">
                <a:latin typeface="+mn-lt"/>
                <a:cs typeface="Arial MT"/>
              </a:rPr>
              <a:t>, </a:t>
            </a:r>
            <a:r>
              <a:rPr lang="en-US" sz="2800" b="1" spc="-5" dirty="0" smtClean="0">
                <a:latin typeface="+mn-lt"/>
                <a:cs typeface="Arial MT"/>
              </a:rPr>
              <a:t>for</a:t>
            </a:r>
            <a:r>
              <a:rPr lang="en-US" sz="2800" b="1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every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complex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no.</a:t>
            </a:r>
            <a:r>
              <a:rPr lang="en-US" sz="2800" b="1" spc="30" dirty="0" smtClean="0">
                <a:latin typeface="+mn-lt"/>
                <a:cs typeface="Arial MT"/>
              </a:rPr>
              <a:t> </a:t>
            </a:r>
            <a:r>
              <a:rPr lang="en-US" sz="2800" b="1" i="1" dirty="0" smtClean="0">
                <a:latin typeface="+mn-lt"/>
              </a:rPr>
              <a:t>z</a:t>
            </a:r>
            <a:r>
              <a:rPr lang="en-US" sz="2800" b="1" dirty="0" smtClean="0">
                <a:latin typeface="+mn-lt"/>
                <a:cs typeface="Arial MT"/>
              </a:rPr>
              <a:t>. </a:t>
            </a:r>
            <a:r>
              <a:rPr lang="en-US" sz="2800" b="1" spc="-765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Hence</a:t>
            </a:r>
            <a:r>
              <a:rPr lang="en-US" sz="2800" b="1" spc="25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1</a:t>
            </a:r>
            <a:r>
              <a:rPr lang="en-US" sz="2800" b="1" spc="5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is</a:t>
            </a:r>
            <a:r>
              <a:rPr lang="en-US" sz="2800" b="1" spc="15" dirty="0" smtClean="0">
                <a:latin typeface="+mn-lt"/>
                <a:cs typeface="Arial MT"/>
              </a:rPr>
              <a:t> </a:t>
            </a:r>
            <a:r>
              <a:rPr lang="en-US" sz="2800" b="1" spc="-5" dirty="0" smtClean="0">
                <a:latin typeface="+mn-lt"/>
                <a:cs typeface="Arial MT"/>
              </a:rPr>
              <a:t>the</a:t>
            </a:r>
            <a:r>
              <a:rPr lang="en-US" sz="2800" b="1" spc="20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multiplicative</a:t>
            </a:r>
            <a:r>
              <a:rPr lang="en-US" sz="2800" b="1" spc="20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identity</a:t>
            </a:r>
            <a:r>
              <a:rPr lang="en-US" sz="2800" b="1" spc="15" dirty="0" smtClean="0">
                <a:latin typeface="+mn-lt"/>
                <a:cs typeface="Arial MT"/>
              </a:rPr>
              <a:t> </a:t>
            </a:r>
            <a:r>
              <a:rPr lang="en-US" sz="2800" b="1" dirty="0" smtClean="0">
                <a:latin typeface="+mn-lt"/>
                <a:cs typeface="Arial MT"/>
              </a:rPr>
              <a:t>of </a:t>
            </a:r>
            <a:r>
              <a:rPr lang="en-US" sz="2800" b="1" spc="-5" dirty="0" smtClean="0">
                <a:latin typeface="+mn-lt"/>
                <a:cs typeface="Arial MT"/>
              </a:rPr>
              <a:t>a</a:t>
            </a:r>
            <a:r>
              <a:rPr lang="en-US" sz="2800" b="1" dirty="0" smtClean="0">
                <a:latin typeface="+mn-lt"/>
                <a:cs typeface="Arial MT"/>
              </a:rPr>
              <a:t> complex</a:t>
            </a:r>
            <a:r>
              <a:rPr lang="en-US" sz="2800" b="1" spc="10" dirty="0" smtClean="0">
                <a:latin typeface="+mn-lt"/>
                <a:cs typeface="Arial MT"/>
              </a:rPr>
              <a:t> </a:t>
            </a:r>
            <a:r>
              <a:rPr lang="en-US" sz="2800" b="1" spc="-25" dirty="0" smtClean="0">
                <a:latin typeface="+mn-lt"/>
                <a:cs typeface="Arial MT"/>
              </a:rPr>
              <a:t>number.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17373598" y="25341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sldNum" idx="12"/>
          </p:nvPr>
        </p:nvSpPr>
        <p:spPr>
          <a:xfrm>
            <a:off x="15260782" y="955617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r>
              <a:rPr lang="en-US" dirty="0" smtClean="0"/>
              <a:t>/20</a:t>
            </a: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COMPLEX NUMBERS AND QUADRATIC EQUATIONS/041 MATHEMATHICS/MADHANKUMAR A /MATHS/SNS ACADEMY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310700" y="1373575"/>
            <a:ext cx="6963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-5" dirty="0" smtClean="0">
                <a:solidFill>
                  <a:srgbClr val="FF0000"/>
                </a:solidFill>
              </a:rPr>
              <a:t>Multiplicative</a:t>
            </a:r>
            <a:r>
              <a:rPr lang="en-US" sz="3600" spc="5" dirty="0" smtClean="0">
                <a:solidFill>
                  <a:srgbClr val="FF0000"/>
                </a:solidFill>
              </a:rPr>
              <a:t> </a:t>
            </a:r>
            <a:r>
              <a:rPr lang="en-US" sz="3600" spc="-5" dirty="0" smtClean="0">
                <a:solidFill>
                  <a:srgbClr val="FF0000"/>
                </a:solidFill>
              </a:rPr>
              <a:t>inverse </a:t>
            </a:r>
            <a:r>
              <a:rPr lang="en-US" sz="3600" dirty="0" smtClean="0">
                <a:solidFill>
                  <a:srgbClr val="FF0000"/>
                </a:solidFill>
              </a:rPr>
              <a:t>of z</a:t>
            </a:r>
            <a:r>
              <a:rPr lang="en-US" sz="3600" spc="-5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= </a:t>
            </a:r>
            <a:r>
              <a:rPr lang="en-US" sz="3600" spc="-5" dirty="0" smtClean="0">
                <a:solidFill>
                  <a:srgbClr val="FF0000"/>
                </a:solidFill>
              </a:rPr>
              <a:t>a </a:t>
            </a:r>
            <a:r>
              <a:rPr lang="en-US" sz="3600" dirty="0" smtClean="0">
                <a:solidFill>
                  <a:srgbClr val="FF0000"/>
                </a:solidFill>
              </a:rPr>
              <a:t>+</a:t>
            </a:r>
            <a:r>
              <a:rPr lang="en-US" sz="3600" spc="-10" dirty="0" smtClean="0">
                <a:solidFill>
                  <a:srgbClr val="FF0000"/>
                </a:solidFill>
              </a:rPr>
              <a:t> </a:t>
            </a:r>
            <a:r>
              <a:rPr lang="en-US" sz="3600" spc="-5" dirty="0" err="1" smtClean="0">
                <a:solidFill>
                  <a:srgbClr val="FF0000"/>
                </a:solidFill>
              </a:rPr>
              <a:t>ib</a:t>
            </a:r>
            <a:endParaRPr lang="en-US" sz="3600" dirty="0"/>
          </a:p>
        </p:txBody>
      </p:sp>
      <p:grpSp>
        <p:nvGrpSpPr>
          <p:cNvPr id="11" name="object 3"/>
          <p:cNvGrpSpPr/>
          <p:nvPr/>
        </p:nvGrpSpPr>
        <p:grpSpPr>
          <a:xfrm>
            <a:off x="4743894" y="2378583"/>
            <a:ext cx="7787542" cy="6245872"/>
            <a:chOff x="2229294" y="1235583"/>
            <a:chExt cx="7081520" cy="5342890"/>
          </a:xfrm>
        </p:grpSpPr>
        <p:pic>
          <p:nvPicPr>
            <p:cNvPr id="12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8756" y="1245108"/>
              <a:ext cx="7062216" cy="5323332"/>
            </a:xfrm>
            <a:prstGeom prst="rect">
              <a:avLst/>
            </a:prstGeom>
          </p:spPr>
        </p:pic>
        <p:sp>
          <p:nvSpPr>
            <p:cNvPr id="13" name="object 5"/>
            <p:cNvSpPr/>
            <p:nvPr/>
          </p:nvSpPr>
          <p:spPr>
            <a:xfrm>
              <a:off x="2234057" y="1240345"/>
              <a:ext cx="7071995" cy="5333365"/>
            </a:xfrm>
            <a:custGeom>
              <a:avLst/>
              <a:gdLst/>
              <a:ahLst/>
              <a:cxnLst/>
              <a:rect l="l" t="t" r="r" b="b"/>
              <a:pathLst>
                <a:path w="7071995" h="5333365">
                  <a:moveTo>
                    <a:pt x="0" y="5332857"/>
                  </a:moveTo>
                  <a:lnTo>
                    <a:pt x="7071741" y="5332857"/>
                  </a:lnTo>
                  <a:lnTo>
                    <a:pt x="7071741" y="0"/>
                  </a:lnTo>
                  <a:lnTo>
                    <a:pt x="0" y="0"/>
                  </a:lnTo>
                  <a:lnTo>
                    <a:pt x="0" y="533285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951</Words>
  <Application>Microsoft Office PowerPoint</Application>
  <PresentationFormat>Custom</PresentationFormat>
  <Paragraphs>223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MT</vt:lpstr>
      <vt:lpstr>Symbol</vt:lpstr>
      <vt:lpstr>Cambria Math</vt:lpstr>
      <vt:lpstr>Wingdings</vt:lpstr>
      <vt:lpstr>Cambria</vt:lpstr>
      <vt:lpstr>Calibri</vt:lpstr>
      <vt:lpstr>Segoe UI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C.BHARATHIRA</dc:creator>
  <cp:lastModifiedBy>C.BHARATHIRAJA</cp:lastModifiedBy>
  <cp:revision>19</cp:revision>
  <dcterms:modified xsi:type="dcterms:W3CDTF">2023-05-18T06:38:51Z</dcterms:modified>
</cp:coreProperties>
</file>